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8"/>
  </p:notesMasterIdLst>
  <p:handoutMasterIdLst>
    <p:handoutMasterId r:id="rId19"/>
  </p:handoutMasterIdLst>
  <p:sldIdLst>
    <p:sldId id="275" r:id="rId2"/>
    <p:sldId id="375" r:id="rId3"/>
    <p:sldId id="381" r:id="rId4"/>
    <p:sldId id="376" r:id="rId5"/>
    <p:sldId id="410" r:id="rId6"/>
    <p:sldId id="382" r:id="rId7"/>
    <p:sldId id="387" r:id="rId8"/>
    <p:sldId id="415" r:id="rId9"/>
    <p:sldId id="416" r:id="rId10"/>
    <p:sldId id="394" r:id="rId11"/>
    <p:sldId id="395" r:id="rId12"/>
    <p:sldId id="396" r:id="rId13"/>
    <p:sldId id="397" r:id="rId14"/>
    <p:sldId id="408" r:id="rId15"/>
    <p:sldId id="407" r:id="rId16"/>
    <p:sldId id="34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er, Sara Christina GIZ NP" initials="BSCGN" lastIdx="3" clrIdx="0">
    <p:extLst>
      <p:ext uri="{19B8F6BF-5375-455C-9EA6-DF929625EA0E}">
        <p15:presenceInfo xmlns:p15="http://schemas.microsoft.com/office/powerpoint/2012/main" userId="Biller, Sara Christina GIZ N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0BF"/>
    <a:srgbClr val="3AAA35"/>
    <a:srgbClr val="7DC77A"/>
    <a:srgbClr val="E81C26"/>
    <a:srgbClr val="DCC2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notesViewPr>
    <p:cSldViewPr snapToGrid="0">
      <p:cViewPr varScale="1">
        <p:scale>
          <a:sx n="91" d="100"/>
          <a:sy n="91" d="100"/>
        </p:scale>
        <p:origin x="375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LS\Desktop\NHRC_Diarrhea\Resul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LS\Desktop\NHRC_Diarrhea\Resul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LS\Desktop\NHRC_Diarrhea\Resul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a:solidFill>
                  <a:schemeClr val="tx1"/>
                </a:solidFill>
              </a:rPr>
              <a:t>Annual</a:t>
            </a:r>
            <a:r>
              <a:rPr lang="en-US" sz="1800" b="1" baseline="0">
                <a:solidFill>
                  <a:schemeClr val="tx1"/>
                </a:solidFill>
              </a:rPr>
              <a:t> increase in diarrheal cases</a:t>
            </a:r>
            <a:endParaRPr lang="en-US" sz="1800" b="1">
              <a:solidFill>
                <a:schemeClr val="tx1"/>
              </a:solidFill>
            </a:endParaRP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Year!$C$21:$C$36</c:f>
                <c:numCache>
                  <c:formatCode>General</c:formatCode>
                  <c:ptCount val="16"/>
                  <c:pt idx="0">
                    <c:v>0.64692951910432805</c:v>
                  </c:pt>
                  <c:pt idx="1">
                    <c:v>3.4944763196965272</c:v>
                  </c:pt>
                  <c:pt idx="2">
                    <c:v>2.0292611797420932</c:v>
                  </c:pt>
                  <c:pt idx="3">
                    <c:v>2.7377239909114448</c:v>
                  </c:pt>
                  <c:pt idx="4">
                    <c:v>3.1720116662562461</c:v>
                  </c:pt>
                  <c:pt idx="5">
                    <c:v>1.9014541408783221</c:v>
                  </c:pt>
                  <c:pt idx="6">
                    <c:v>2.1120273973062051</c:v>
                  </c:pt>
                  <c:pt idx="7">
                    <c:v>4.1154089595911936</c:v>
                  </c:pt>
                  <c:pt idx="8">
                    <c:v>1.80995311843022</c:v>
                  </c:pt>
                  <c:pt idx="9">
                    <c:v>3.4386641500809181</c:v>
                  </c:pt>
                  <c:pt idx="10">
                    <c:v>2.6798855070692782</c:v>
                  </c:pt>
                  <c:pt idx="11">
                    <c:v>2.2838525008957582</c:v>
                  </c:pt>
                  <c:pt idx="12">
                    <c:v>3.668950116131064</c:v>
                  </c:pt>
                  <c:pt idx="13">
                    <c:v>3.6508366252083762</c:v>
                  </c:pt>
                  <c:pt idx="14">
                    <c:v>2.7088703977309212</c:v>
                  </c:pt>
                  <c:pt idx="15">
                    <c:v>4.6714229885651584</c:v>
                  </c:pt>
                </c:numCache>
              </c:numRef>
            </c:plus>
            <c:minus>
              <c:numRef>
                <c:f>Year!$D$21:$D$36</c:f>
                <c:numCache>
                  <c:formatCode>General</c:formatCode>
                  <c:ptCount val="16"/>
                  <c:pt idx="0">
                    <c:v>0.64327466122271404</c:v>
                  </c:pt>
                  <c:pt idx="1">
                    <c:v>3.3919338188516548</c:v>
                  </c:pt>
                  <c:pt idx="2">
                    <c:v>1.993169456459553</c:v>
                  </c:pt>
                  <c:pt idx="3">
                    <c:v>2.6705693857019601</c:v>
                  </c:pt>
                  <c:pt idx="4">
                    <c:v>3.082468521351323</c:v>
                  </c:pt>
                  <c:pt idx="5">
                    <c:v>1.870437515403242</c:v>
                  </c:pt>
                  <c:pt idx="6">
                    <c:v>2.0724383224492171</c:v>
                  </c:pt>
                  <c:pt idx="7">
                    <c:v>3.9644463533995582</c:v>
                  </c:pt>
                  <c:pt idx="8">
                    <c:v>1.781755242850048</c:v>
                  </c:pt>
                  <c:pt idx="9">
                    <c:v>3.3414602239861582</c:v>
                  </c:pt>
                  <c:pt idx="10">
                    <c:v>2.6207267582698952</c:v>
                  </c:pt>
                  <c:pt idx="11">
                    <c:v>2.2414555622104011</c:v>
                  </c:pt>
                  <c:pt idx="12">
                    <c:v>3.5544295269992472</c:v>
                  </c:pt>
                  <c:pt idx="13">
                    <c:v>3.5350447368789122</c:v>
                  </c:pt>
                  <c:pt idx="14">
                    <c:v>2.6413595766997089</c:v>
                  </c:pt>
                  <c:pt idx="15">
                    <c:v>4.4975243492926866</c:v>
                  </c:pt>
                </c:numCache>
              </c:numRef>
            </c:minus>
            <c:spPr>
              <a:noFill/>
              <a:ln w="9525" cap="flat" cmpd="sng" algn="ctr">
                <a:solidFill>
                  <a:schemeClr val="tx1">
                    <a:lumMod val="65000"/>
                    <a:lumOff val="35000"/>
                  </a:schemeClr>
                </a:solidFill>
                <a:round/>
              </a:ln>
              <a:effectLst/>
            </c:spPr>
          </c:errBars>
          <c:cat>
            <c:strRef>
              <c:f>Year!$A$21:$A$36</c:f>
              <c:strCache>
                <c:ptCount val="16"/>
                <c:pt idx="0">
                  <c:v>Nepal</c:v>
                </c:pt>
                <c:pt idx="1">
                  <c:v>EM</c:v>
                </c:pt>
                <c:pt idx="2">
                  <c:v>EH</c:v>
                </c:pt>
                <c:pt idx="3">
                  <c:v>ET</c:v>
                </c:pt>
                <c:pt idx="4">
                  <c:v>CM</c:v>
                </c:pt>
                <c:pt idx="5">
                  <c:v>CH</c:v>
                </c:pt>
                <c:pt idx="6">
                  <c:v>CT</c:v>
                </c:pt>
                <c:pt idx="7">
                  <c:v>WM</c:v>
                </c:pt>
                <c:pt idx="8">
                  <c:v>WH</c:v>
                </c:pt>
                <c:pt idx="9">
                  <c:v>WT</c:v>
                </c:pt>
                <c:pt idx="10">
                  <c:v>MWM</c:v>
                </c:pt>
                <c:pt idx="11">
                  <c:v>MWH</c:v>
                </c:pt>
                <c:pt idx="12">
                  <c:v>MWT</c:v>
                </c:pt>
                <c:pt idx="13">
                  <c:v>FWM</c:v>
                </c:pt>
                <c:pt idx="14">
                  <c:v>FWH</c:v>
                </c:pt>
                <c:pt idx="15">
                  <c:v>FWT</c:v>
                </c:pt>
              </c:strCache>
            </c:strRef>
          </c:cat>
          <c:val>
            <c:numRef>
              <c:f>Year!$B$21:$B$36</c:f>
              <c:numCache>
                <c:formatCode>0.00</c:formatCode>
                <c:ptCount val="16"/>
                <c:pt idx="0">
                  <c:v>13.863077776256601</c:v>
                </c:pt>
                <c:pt idx="1">
                  <c:v>15.59141146640215</c:v>
                </c:pt>
                <c:pt idx="2">
                  <c:v>12.06617569842907</c:v>
                </c:pt>
                <c:pt idx="3">
                  <c:v>8.8723826731525168</c:v>
                </c:pt>
                <c:pt idx="4">
                  <c:v>9.1945801208498601</c:v>
                </c:pt>
                <c:pt idx="5">
                  <c:v>14.66596073682585</c:v>
                </c:pt>
                <c:pt idx="6">
                  <c:v>10.561980345694501</c:v>
                </c:pt>
                <c:pt idx="7">
                  <c:v>8.0752277281346707</c:v>
                </c:pt>
                <c:pt idx="8">
                  <c:v>14.36653973832823</c:v>
                </c:pt>
                <c:pt idx="9">
                  <c:v>18.206742698241651</c:v>
                </c:pt>
                <c:pt idx="10">
                  <c:v>18.71866461017542</c:v>
                </c:pt>
                <c:pt idx="11">
                  <c:v>20.743479367481889</c:v>
                </c:pt>
                <c:pt idx="12">
                  <c:v>13.874934845605541</c:v>
                </c:pt>
                <c:pt idx="13">
                  <c:v>11.4574689414102</c:v>
                </c:pt>
                <c:pt idx="14">
                  <c:v>5.984502303437722</c:v>
                </c:pt>
                <c:pt idx="15">
                  <c:v>20.816578696743711</c:v>
                </c:pt>
              </c:numCache>
            </c:numRef>
          </c:val>
          <c:extLst>
            <c:ext xmlns:c16="http://schemas.microsoft.com/office/drawing/2014/chart" uri="{C3380CC4-5D6E-409C-BE32-E72D297353CC}">
              <c16:uniqueId val="{00000000-6C9A-4869-8BE0-9A8EA19ACD88}"/>
            </c:ext>
          </c:extLst>
        </c:ser>
        <c:dLbls>
          <c:showLegendKey val="0"/>
          <c:showVal val="1"/>
          <c:showCatName val="0"/>
          <c:showSerName val="0"/>
          <c:showPercent val="0"/>
          <c:showBubbleSize val="0"/>
        </c:dLbls>
        <c:gapWidth val="219"/>
        <c:overlap val="-27"/>
        <c:axId val="1053670288"/>
        <c:axId val="995137632"/>
      </c:barChart>
      <c:catAx>
        <c:axId val="10536702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Domain</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95137632"/>
        <c:crosses val="autoZero"/>
        <c:auto val="1"/>
        <c:lblAlgn val="ctr"/>
        <c:lblOffset val="100"/>
        <c:noMultiLvlLbl val="0"/>
      </c:catAx>
      <c:valAx>
        <c:axId val="99513763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Percent</a:t>
                </a:r>
                <a:r>
                  <a:rPr lang="en-US" baseline="0">
                    <a:solidFill>
                      <a:schemeClr val="tx1"/>
                    </a:solidFill>
                  </a:rPr>
                  <a:t> increase</a:t>
                </a:r>
                <a:endParaRPr lang="en-US">
                  <a:solidFill>
                    <a:schemeClr val="tx1"/>
                  </a:solidFill>
                </a:endParaRPr>
              </a:p>
            </c:rich>
          </c:tx>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536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dirty="0">
                <a:solidFill>
                  <a:schemeClr val="tx1"/>
                </a:solidFill>
              </a:rPr>
              <a:t>Percent</a:t>
            </a:r>
            <a:r>
              <a:rPr lang="en-US" sz="1400" b="1" baseline="0" dirty="0">
                <a:solidFill>
                  <a:schemeClr val="tx1"/>
                </a:solidFill>
              </a:rPr>
              <a:t> increase in </a:t>
            </a:r>
            <a:r>
              <a:rPr lang="en-US" sz="1400" b="1" baseline="0" dirty="0" err="1">
                <a:solidFill>
                  <a:schemeClr val="tx1"/>
                </a:solidFill>
              </a:rPr>
              <a:t>diarreal</a:t>
            </a:r>
            <a:r>
              <a:rPr lang="en-US" sz="1400" b="1" baseline="0" dirty="0">
                <a:solidFill>
                  <a:schemeClr val="tx1"/>
                </a:solidFill>
              </a:rPr>
              <a:t> cases per 1</a:t>
            </a:r>
            <a:r>
              <a:rPr lang="en-US" sz="1400" b="1" baseline="30000" dirty="0">
                <a:solidFill>
                  <a:schemeClr val="tx1"/>
                </a:solidFill>
              </a:rPr>
              <a:t>0</a:t>
            </a:r>
            <a:r>
              <a:rPr lang="en-US" sz="1400" b="1" baseline="0" dirty="0">
                <a:solidFill>
                  <a:schemeClr val="tx1"/>
                </a:solidFill>
              </a:rPr>
              <a:t>C increase in average temperature</a:t>
            </a:r>
            <a:endParaRPr lang="en-US" sz="1400" b="1" baseline="30000" dirty="0">
              <a:solidFill>
                <a:schemeClr val="tx1"/>
              </a:solidFill>
            </a:endParaRP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TEMP!$C$22:$C$37</c:f>
                <c:numCache>
                  <c:formatCode>General</c:formatCode>
                  <c:ptCount val="16"/>
                  <c:pt idx="0">
                    <c:v>0.43321665737863102</c:v>
                  </c:pt>
                  <c:pt idx="1">
                    <c:v>2.6248999999999998</c:v>
                  </c:pt>
                  <c:pt idx="2">
                    <c:v>1.470836971727947</c:v>
                  </c:pt>
                  <c:pt idx="3">
                    <c:v>1.5344886321580711</c:v>
                  </c:pt>
                  <c:pt idx="4">
                    <c:v>2.5240507797592802</c:v>
                  </c:pt>
                  <c:pt idx="5">
                    <c:v>1.1752720000000001</c:v>
                  </c:pt>
                  <c:pt idx="6">
                    <c:v>1.2967880000000001</c:v>
                  </c:pt>
                  <c:pt idx="7">
                    <c:v>3.7663479999999998</c:v>
                  </c:pt>
                  <c:pt idx="8">
                    <c:v>1.2422660000000001</c:v>
                  </c:pt>
                  <c:pt idx="9">
                    <c:v>1.909977</c:v>
                  </c:pt>
                  <c:pt idx="10">
                    <c:v>1.676401</c:v>
                  </c:pt>
                  <c:pt idx="11">
                    <c:v>1.495655</c:v>
                  </c:pt>
                  <c:pt idx="12">
                    <c:v>1.776805</c:v>
                  </c:pt>
                  <c:pt idx="13">
                    <c:v>2.2426379999999999</c:v>
                  </c:pt>
                  <c:pt idx="14">
                    <c:v>1.728804</c:v>
                  </c:pt>
                  <c:pt idx="15">
                    <c:v>2.0131830000000002</c:v>
                  </c:pt>
                </c:numCache>
              </c:numRef>
            </c:plus>
            <c:minus>
              <c:numRef>
                <c:f>TEMP!$C$22:$C$37</c:f>
                <c:numCache>
                  <c:formatCode>General</c:formatCode>
                  <c:ptCount val="16"/>
                  <c:pt idx="0">
                    <c:v>0.43321665737863102</c:v>
                  </c:pt>
                  <c:pt idx="1">
                    <c:v>2.6248999999999998</c:v>
                  </c:pt>
                  <c:pt idx="2">
                    <c:v>1.470836971727947</c:v>
                  </c:pt>
                  <c:pt idx="3">
                    <c:v>1.5344886321580711</c:v>
                  </c:pt>
                  <c:pt idx="4">
                    <c:v>2.5240507797592802</c:v>
                  </c:pt>
                  <c:pt idx="5">
                    <c:v>1.1752720000000001</c:v>
                  </c:pt>
                  <c:pt idx="6">
                    <c:v>1.2967880000000001</c:v>
                  </c:pt>
                  <c:pt idx="7">
                    <c:v>3.7663479999999998</c:v>
                  </c:pt>
                  <c:pt idx="8">
                    <c:v>1.2422660000000001</c:v>
                  </c:pt>
                  <c:pt idx="9">
                    <c:v>1.909977</c:v>
                  </c:pt>
                  <c:pt idx="10">
                    <c:v>1.676401</c:v>
                  </c:pt>
                  <c:pt idx="11">
                    <c:v>1.495655</c:v>
                  </c:pt>
                  <c:pt idx="12">
                    <c:v>1.776805</c:v>
                  </c:pt>
                  <c:pt idx="13">
                    <c:v>2.2426379999999999</c:v>
                  </c:pt>
                  <c:pt idx="14">
                    <c:v>1.728804</c:v>
                  </c:pt>
                  <c:pt idx="15">
                    <c:v>2.0131830000000002</c:v>
                  </c:pt>
                </c:numCache>
              </c:numRef>
            </c:minus>
            <c:spPr>
              <a:noFill/>
              <a:ln w="9525" cap="flat" cmpd="sng" algn="ctr">
                <a:solidFill>
                  <a:schemeClr val="tx1">
                    <a:lumMod val="65000"/>
                    <a:lumOff val="35000"/>
                  </a:schemeClr>
                </a:solidFill>
                <a:round/>
              </a:ln>
              <a:effectLst/>
            </c:spPr>
          </c:errBars>
          <c:cat>
            <c:strRef>
              <c:f>TEMP!$A$22:$A$37</c:f>
              <c:strCache>
                <c:ptCount val="16"/>
                <c:pt idx="0">
                  <c:v>Nepal</c:v>
                </c:pt>
                <c:pt idx="1">
                  <c:v>EM</c:v>
                </c:pt>
                <c:pt idx="2">
                  <c:v>EH</c:v>
                </c:pt>
                <c:pt idx="3">
                  <c:v>ET</c:v>
                </c:pt>
                <c:pt idx="4">
                  <c:v>CM</c:v>
                </c:pt>
                <c:pt idx="5">
                  <c:v>CH</c:v>
                </c:pt>
                <c:pt idx="6">
                  <c:v>CT</c:v>
                </c:pt>
                <c:pt idx="7">
                  <c:v>WM</c:v>
                </c:pt>
                <c:pt idx="8">
                  <c:v>WH</c:v>
                </c:pt>
                <c:pt idx="9">
                  <c:v>WT</c:v>
                </c:pt>
                <c:pt idx="10">
                  <c:v>MWM</c:v>
                </c:pt>
                <c:pt idx="11">
                  <c:v>MWH</c:v>
                </c:pt>
                <c:pt idx="12">
                  <c:v>MWT</c:v>
                </c:pt>
                <c:pt idx="13">
                  <c:v>FWM</c:v>
                </c:pt>
                <c:pt idx="14">
                  <c:v>FWH</c:v>
                </c:pt>
                <c:pt idx="15">
                  <c:v>FWT</c:v>
                </c:pt>
              </c:strCache>
            </c:strRef>
          </c:cat>
          <c:val>
            <c:numRef>
              <c:f>TEMP!$B$22:$B$37</c:f>
              <c:numCache>
                <c:formatCode>0.00</c:formatCode>
                <c:ptCount val="16"/>
                <c:pt idx="0">
                  <c:v>4.3959963894235177</c:v>
                </c:pt>
                <c:pt idx="1">
                  <c:v>1.911561081561141</c:v>
                </c:pt>
                <c:pt idx="2">
                  <c:v>2.9640445778465412</c:v>
                </c:pt>
                <c:pt idx="3">
                  <c:v>1.5495528367609921</c:v>
                </c:pt>
                <c:pt idx="4">
                  <c:v>3.5259624845300181</c:v>
                </c:pt>
                <c:pt idx="5">
                  <c:v>4.4010474850166652</c:v>
                </c:pt>
                <c:pt idx="6">
                  <c:v>0.84771462393669095</c:v>
                </c:pt>
                <c:pt idx="7">
                  <c:v>4.7796488448449299</c:v>
                </c:pt>
                <c:pt idx="8">
                  <c:v>1.595111442518182</c:v>
                </c:pt>
                <c:pt idx="9">
                  <c:v>1.5231819248947871</c:v>
                </c:pt>
                <c:pt idx="10">
                  <c:v>2.738631915016887</c:v>
                </c:pt>
                <c:pt idx="11">
                  <c:v>2.9338001770154332</c:v>
                </c:pt>
                <c:pt idx="12">
                  <c:v>4.8905146626338736</c:v>
                </c:pt>
                <c:pt idx="13">
                  <c:v>1.619091274269971</c:v>
                </c:pt>
                <c:pt idx="14">
                  <c:v>2.5192060111681731</c:v>
                </c:pt>
                <c:pt idx="15">
                  <c:v>3.527408637045526</c:v>
                </c:pt>
              </c:numCache>
            </c:numRef>
          </c:val>
          <c:extLst>
            <c:ext xmlns:c16="http://schemas.microsoft.com/office/drawing/2014/chart" uri="{C3380CC4-5D6E-409C-BE32-E72D297353CC}">
              <c16:uniqueId val="{00000000-CFBC-46D4-8EE4-10A29B492388}"/>
            </c:ext>
          </c:extLst>
        </c:ser>
        <c:dLbls>
          <c:showLegendKey val="0"/>
          <c:showVal val="1"/>
          <c:showCatName val="0"/>
          <c:showSerName val="0"/>
          <c:showPercent val="0"/>
          <c:showBubbleSize val="0"/>
        </c:dLbls>
        <c:gapWidth val="219"/>
        <c:overlap val="-27"/>
        <c:axId val="1126723040"/>
        <c:axId val="1126725584"/>
      </c:barChart>
      <c:catAx>
        <c:axId val="1126723040"/>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a:solidFill>
                      <a:schemeClr val="tx1"/>
                    </a:solidFill>
                  </a:rPr>
                  <a:t>Domain</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26725584"/>
        <c:crosses val="autoZero"/>
        <c:auto val="1"/>
        <c:lblAlgn val="ctr"/>
        <c:lblOffset val="100"/>
        <c:noMultiLvlLbl val="0"/>
      </c:catAx>
      <c:valAx>
        <c:axId val="1126725584"/>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a:solidFill>
                      <a:schemeClr val="tx1"/>
                    </a:solidFill>
                  </a:rPr>
                  <a:t>Percent</a:t>
                </a:r>
                <a:r>
                  <a:rPr lang="en-US" sz="1100" baseline="0">
                    <a:solidFill>
                      <a:schemeClr val="tx1"/>
                    </a:solidFill>
                  </a:rPr>
                  <a:t> increase</a:t>
                </a:r>
                <a:endParaRPr lang="en-US" sz="1100">
                  <a:solidFill>
                    <a:schemeClr val="tx1"/>
                  </a:solidFill>
                </a:endParaRPr>
              </a:p>
            </c:rich>
          </c:tx>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26723040"/>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a:solidFill>
                  <a:schemeClr val="tx1"/>
                </a:solidFill>
              </a:rPr>
              <a:t>Percent</a:t>
            </a:r>
            <a:r>
              <a:rPr lang="en-US" sz="1400" b="1" baseline="0">
                <a:solidFill>
                  <a:schemeClr val="tx1"/>
                </a:solidFill>
              </a:rPr>
              <a:t> change in diarrheal cases per 1 cm increase in rainfall</a:t>
            </a:r>
            <a:endParaRPr lang="en-US" sz="1400" b="1">
              <a:solidFill>
                <a:schemeClr val="tx1"/>
              </a:solidFill>
            </a:endParaRP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Rainfall!$C$11:$C$17</c:f>
                <c:numCache>
                  <c:formatCode>General</c:formatCode>
                  <c:ptCount val="7"/>
                  <c:pt idx="0">
                    <c:v>0.13019804575178401</c:v>
                  </c:pt>
                  <c:pt idx="1">
                    <c:v>0.69167298386148002</c:v>
                  </c:pt>
                  <c:pt idx="2">
                    <c:v>0.53673588822875695</c:v>
                  </c:pt>
                  <c:pt idx="3">
                    <c:v>0.56853841576918296</c:v>
                  </c:pt>
                  <c:pt idx="4">
                    <c:v>0.30568811420484299</c:v>
                  </c:pt>
                  <c:pt idx="5">
                    <c:v>0.29192825803330302</c:v>
                  </c:pt>
                  <c:pt idx="6">
                    <c:v>0.70921898359068702</c:v>
                  </c:pt>
                </c:numCache>
              </c:numRef>
            </c:plus>
            <c:minus>
              <c:numRef>
                <c:f>Rainfall!$D$11:$D$17</c:f>
                <c:numCache>
                  <c:formatCode>General</c:formatCode>
                  <c:ptCount val="7"/>
                  <c:pt idx="0">
                    <c:v>0.13002922046558801</c:v>
                  </c:pt>
                  <c:pt idx="1">
                    <c:v>0.68695494612554098</c:v>
                  </c:pt>
                  <c:pt idx="2">
                    <c:v>0.53388647932173205</c:v>
                  </c:pt>
                  <c:pt idx="3">
                    <c:v>0.56533716425901703</c:v>
                  </c:pt>
                  <c:pt idx="4">
                    <c:v>0.30476163023216402</c:v>
                  </c:pt>
                  <c:pt idx="5">
                    <c:v>0.29108266917923697</c:v>
                  </c:pt>
                  <c:pt idx="6">
                    <c:v>0.70426388445754495</c:v>
                  </c:pt>
                </c:numCache>
              </c:numRef>
            </c:minus>
            <c:spPr>
              <a:noFill/>
              <a:ln w="9525" cap="flat" cmpd="sng" algn="ctr">
                <a:solidFill>
                  <a:schemeClr val="tx1">
                    <a:lumMod val="65000"/>
                    <a:lumOff val="35000"/>
                  </a:schemeClr>
                </a:solidFill>
                <a:round/>
              </a:ln>
              <a:effectLst/>
            </c:spPr>
          </c:errBars>
          <c:cat>
            <c:strRef>
              <c:f>Rainfall!$A$11:$A$17</c:f>
              <c:strCache>
                <c:ptCount val="7"/>
                <c:pt idx="0">
                  <c:v>Nepal</c:v>
                </c:pt>
                <c:pt idx="1">
                  <c:v>EM</c:v>
                </c:pt>
                <c:pt idx="2">
                  <c:v>EH</c:v>
                </c:pt>
                <c:pt idx="3">
                  <c:v>CM</c:v>
                </c:pt>
                <c:pt idx="4">
                  <c:v>CH</c:v>
                </c:pt>
                <c:pt idx="5">
                  <c:v>WH</c:v>
                </c:pt>
                <c:pt idx="6">
                  <c:v>MWH</c:v>
                </c:pt>
              </c:strCache>
            </c:strRef>
          </c:cat>
          <c:val>
            <c:numRef>
              <c:f>Rainfall!$B$11:$B$17</c:f>
              <c:numCache>
                <c:formatCode>0.00</c:formatCode>
                <c:ptCount val="7"/>
                <c:pt idx="0">
                  <c:v>0.27852330120836699</c:v>
                </c:pt>
                <c:pt idx="1">
                  <c:v>0.70885481556346996</c:v>
                </c:pt>
                <c:pt idx="2">
                  <c:v>0.56683439955311898</c:v>
                </c:pt>
                <c:pt idx="3">
                  <c:v>0.40320003719080999</c:v>
                </c:pt>
                <c:pt idx="4">
                  <c:v>0.55436551150611602</c:v>
                </c:pt>
                <c:pt idx="5">
                  <c:v>0.492403784517781</c:v>
                </c:pt>
                <c:pt idx="6">
                  <c:v>0.800670762391679</c:v>
                </c:pt>
              </c:numCache>
            </c:numRef>
          </c:val>
          <c:extLst>
            <c:ext xmlns:c16="http://schemas.microsoft.com/office/drawing/2014/chart" uri="{C3380CC4-5D6E-409C-BE32-E72D297353CC}">
              <c16:uniqueId val="{00000000-3DD5-47D5-88D8-36409E94158D}"/>
            </c:ext>
          </c:extLst>
        </c:ser>
        <c:dLbls>
          <c:showLegendKey val="0"/>
          <c:showVal val="1"/>
          <c:showCatName val="0"/>
          <c:showSerName val="0"/>
          <c:showPercent val="0"/>
          <c:showBubbleSize val="0"/>
        </c:dLbls>
        <c:gapWidth val="219"/>
        <c:overlap val="-27"/>
        <c:axId val="1168189248"/>
        <c:axId val="1168192640"/>
      </c:barChart>
      <c:catAx>
        <c:axId val="11681892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Domain</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68192640"/>
        <c:crosses val="autoZero"/>
        <c:auto val="1"/>
        <c:lblAlgn val="ctr"/>
        <c:lblOffset val="100"/>
        <c:noMultiLvlLbl val="0"/>
      </c:catAx>
      <c:valAx>
        <c:axId val="116819264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Percent</a:t>
                </a:r>
                <a:r>
                  <a:rPr lang="en-US" baseline="0">
                    <a:solidFill>
                      <a:schemeClr val="tx1"/>
                    </a:solidFill>
                  </a:rPr>
                  <a:t> Change</a:t>
                </a:r>
                <a:endParaRPr lang="en-US">
                  <a:solidFill>
                    <a:schemeClr val="tx1"/>
                  </a:solidFill>
                </a:endParaRPr>
              </a:p>
            </c:rich>
          </c:tx>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6818924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DD73F6-D1D0-4635-A471-E15AC7BD28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A89EC7E-1C75-46B3-80CF-FC50909479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37CAC-275E-4037-A510-239A9A9A4E50}" type="datetimeFigureOut">
              <a:rPr lang="en-US" smtClean="0"/>
              <a:t>12/9/2019</a:t>
            </a:fld>
            <a:endParaRPr lang="en-US"/>
          </a:p>
        </p:txBody>
      </p:sp>
      <p:sp>
        <p:nvSpPr>
          <p:cNvPr id="4" name="Footer Placeholder 3">
            <a:extLst>
              <a:ext uri="{FF2B5EF4-FFF2-40B4-BE49-F238E27FC236}">
                <a16:creationId xmlns:a16="http://schemas.microsoft.com/office/drawing/2014/main" id="{B3405956-D78B-4960-BDD1-6014391238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93152E-A30E-4C5D-9A35-D5BC33CD24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45CD09-E3FF-442F-B310-471E0C8CE1A0}" type="slidenum">
              <a:rPr lang="en-US" smtClean="0"/>
              <a:t>‹#›</a:t>
            </a:fld>
            <a:endParaRPr lang="en-US"/>
          </a:p>
        </p:txBody>
      </p:sp>
    </p:spTree>
    <p:extLst>
      <p:ext uri="{BB962C8B-B14F-4D97-AF65-F5344CB8AC3E}">
        <p14:creationId xmlns:p14="http://schemas.microsoft.com/office/powerpoint/2010/main" val="18265197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9EBD8-3A09-455B-8724-D5D322C4F5E7}"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FD4D5D-FBBC-4E95-B7F7-DA09A90984EF}" type="slidenum">
              <a:rPr lang="en-US" smtClean="0"/>
              <a:t>‹#›</a:t>
            </a:fld>
            <a:endParaRPr lang="en-US"/>
          </a:p>
        </p:txBody>
      </p:sp>
    </p:spTree>
    <p:extLst>
      <p:ext uri="{BB962C8B-B14F-4D97-AF65-F5344CB8AC3E}">
        <p14:creationId xmlns:p14="http://schemas.microsoft.com/office/powerpoint/2010/main" val="33767904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5C6911A-2958-46C4-BE0D-8EB981851AE4}" type="slidenum">
              <a:rPr lang="en-US"/>
              <a:pPr/>
              <a:t>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p:spPr>
        <p:txBody>
          <a:bodyPr/>
          <a:lstStyle/>
          <a:p>
            <a:pPr>
              <a:lnSpc>
                <a:spcPct val="100000"/>
              </a:lnSpc>
            </a:pPr>
            <a:r>
              <a:rPr lang="en-US" sz="1100" dirty="0">
                <a:latin typeface="Times New Roman" pitchFamily="18" charset="0"/>
                <a:ea typeface="ＭＳ Ｐゴシック" pitchFamily="34" charset="-128"/>
              </a:rPr>
              <a:t>While the first goal, as stated in the previous slide, of determining human health end points (morbidity) in relation to climate change parameters, can be measured in the absence of information about specific factors in transmission, an understanding of the specific mechanisms that link the climate parameter to the pathogen and transmission route, require an understanding of how a climate parameter acts on specific pathways.</a:t>
            </a:r>
          </a:p>
          <a:p>
            <a:pPr>
              <a:lnSpc>
                <a:spcPct val="100000"/>
              </a:lnSpc>
            </a:pPr>
            <a:endParaRPr lang="en-US" sz="1100" dirty="0">
              <a:latin typeface="Times New Roman" pitchFamily="18" charset="0"/>
              <a:ea typeface="ＭＳ Ｐゴシック" pitchFamily="34" charset="-128"/>
            </a:endParaRPr>
          </a:p>
          <a:p>
            <a:pPr>
              <a:lnSpc>
                <a:spcPct val="100000"/>
              </a:lnSpc>
            </a:pPr>
            <a:r>
              <a:rPr lang="en-US" sz="1100" dirty="0">
                <a:latin typeface="Times New Roman" pitchFamily="18" charset="0"/>
                <a:ea typeface="ＭＳ Ｐゴシック" pitchFamily="34" charset="-128"/>
              </a:rPr>
              <a:t>This flow chart illustrates the points at which we might start to investigate the mechanisms that provide the link between a climate signal and a disease. </a:t>
            </a:r>
          </a:p>
          <a:p>
            <a:pPr>
              <a:lnSpc>
                <a:spcPct val="100000"/>
              </a:lnSpc>
            </a:pPr>
            <a:endParaRPr lang="en-US" sz="1100" dirty="0">
              <a:latin typeface="Times New Roman" pitchFamily="18" charset="0"/>
              <a:ea typeface="ＭＳ Ｐゴシック" pitchFamily="34" charset="-128"/>
            </a:endParaRPr>
          </a:p>
          <a:p>
            <a:pPr>
              <a:lnSpc>
                <a:spcPct val="100000"/>
              </a:lnSpc>
            </a:pPr>
            <a:r>
              <a:rPr lang="en-US" sz="1100" dirty="0">
                <a:latin typeface="Times New Roman" pitchFamily="18" charset="0"/>
                <a:ea typeface="ＭＳ Ｐゴシック" pitchFamily="34" charset="-128"/>
              </a:rPr>
              <a:t>It is evident even in this relatively simple chart that the pathways from source to exposure can be complex. While we are interested in the human health end points (at the far right of the chart), many of these diarrheal diseases are zoonotic and, therefore, transmission pathways must include both human and animal contamination. The pathogens can be transmitted from person to person (in some cases), or indirectly through contamination of food products, groundwater, and surface water.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itchFamily="18" charset="0"/>
                <a:cs typeface="Times New Roman" pitchFamily="18" charset="0"/>
              </a:rPr>
              <a:t>Health Sector Information System (HSIS)</a:t>
            </a:r>
          </a:p>
          <a:p>
            <a:endParaRPr lang="en-US" dirty="0"/>
          </a:p>
        </p:txBody>
      </p:sp>
      <p:sp>
        <p:nvSpPr>
          <p:cNvPr id="4" name="Slide Number Placeholder 3"/>
          <p:cNvSpPr>
            <a:spLocks noGrp="1"/>
          </p:cNvSpPr>
          <p:nvPr>
            <p:ph type="sldNum" sz="quarter" idx="10"/>
          </p:nvPr>
        </p:nvSpPr>
        <p:spPr/>
        <p:txBody>
          <a:bodyPr/>
          <a:lstStyle/>
          <a:p>
            <a:fld id="{F05F53DC-C54C-49BC-BE5F-69A15F8AE8FE}" type="slidenum">
              <a:rPr lang="en-US" smtClean="0"/>
              <a:pPr/>
              <a:t>7</a:t>
            </a:fld>
            <a:endParaRPr lang="en-US"/>
          </a:p>
        </p:txBody>
      </p:sp>
    </p:spTree>
    <p:extLst>
      <p:ext uri="{BB962C8B-B14F-4D97-AF65-F5344CB8AC3E}">
        <p14:creationId xmlns:p14="http://schemas.microsoft.com/office/powerpoint/2010/main" val="175720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72220C5-1552-4A39-909F-7FF9CF50847D}" type="slidenum">
              <a:rPr lang="en-US"/>
              <a:pPr/>
              <a:t>14</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pPr>
              <a:lnSpc>
                <a:spcPct val="100000"/>
              </a:lnSpc>
            </a:pPr>
            <a:r>
              <a:rPr lang="en-US" sz="1100" dirty="0">
                <a:latin typeface="Times New Roman" pitchFamily="18" charset="0"/>
                <a:ea typeface="ＭＳ Ｐゴシック" pitchFamily="34" charset="-128"/>
              </a:rPr>
              <a:t>In summary, evidence, although limited, suggests that waterborne diseases will increase under projected climate change scenarios due to effects from increased temperatures, heavy storm events, drought, and sea level rise.</a:t>
            </a:r>
          </a:p>
          <a:p>
            <a:pPr>
              <a:lnSpc>
                <a:spcPct val="100000"/>
              </a:lnSpc>
            </a:pPr>
            <a:endParaRPr lang="en-US" sz="1100" dirty="0">
              <a:latin typeface="Times New Roman" pitchFamily="18" charset="0"/>
              <a:ea typeface="ＭＳ Ｐゴシック" pitchFamily="34" charset="-128"/>
            </a:endParaRPr>
          </a:p>
          <a:p>
            <a:pPr>
              <a:lnSpc>
                <a:spcPct val="100000"/>
              </a:lnSpc>
            </a:pPr>
            <a:r>
              <a:rPr lang="en-US" sz="1100" dirty="0">
                <a:latin typeface="Times New Roman" pitchFamily="18" charset="0"/>
                <a:ea typeface="ＭＳ Ｐゴシック" pitchFamily="34" charset="-128"/>
              </a:rPr>
              <a:t>As we move forward, it is important that we continue to collect basic surveillance data on these climate sensitive diseases as well as improve our understanding of the mechanisms by which climate influences these pathogens.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FE15B7-0A15-4995-B507-65512D63EF30}" type="slidenum">
              <a:rPr lang="de-DE" smtClean="0"/>
              <a:pPr/>
              <a:t>16</a:t>
            </a:fld>
            <a:endParaRPr lang="de-DE"/>
          </a:p>
        </p:txBody>
      </p:sp>
    </p:spTree>
    <p:extLst>
      <p:ext uri="{BB962C8B-B14F-4D97-AF65-F5344CB8AC3E}">
        <p14:creationId xmlns:p14="http://schemas.microsoft.com/office/powerpoint/2010/main" val="28535619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Content Placeholder 15">
            <a:extLst>
              <a:ext uri="{FF2B5EF4-FFF2-40B4-BE49-F238E27FC236}">
                <a16:creationId xmlns:a16="http://schemas.microsoft.com/office/drawing/2014/main" id="{A70BD1E5-4123-46E7-92C2-74E4D0F601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7391992" y="750753"/>
            <a:ext cx="1812968" cy="2049964"/>
          </a:xfrm>
          <a:prstGeom prst="rect">
            <a:avLst/>
          </a:prstGeom>
        </p:spPr>
      </p:pic>
      <p:grpSp>
        <p:nvGrpSpPr>
          <p:cNvPr id="8" name="Group 7">
            <a:extLst>
              <a:ext uri="{FF2B5EF4-FFF2-40B4-BE49-F238E27FC236}">
                <a16:creationId xmlns:a16="http://schemas.microsoft.com/office/drawing/2014/main" id="{B90C6A90-A0E8-4DAE-8845-6CE641960DF8}"/>
              </a:ext>
            </a:extLst>
          </p:cNvPr>
          <p:cNvGrpSpPr/>
          <p:nvPr userDrawn="1"/>
        </p:nvGrpSpPr>
        <p:grpSpPr>
          <a:xfrm>
            <a:off x="0" y="0"/>
            <a:ext cx="12173895" cy="5026349"/>
            <a:chOff x="59547" y="792474"/>
            <a:chExt cx="12173895" cy="5026349"/>
          </a:xfrm>
        </p:grpSpPr>
        <p:sp>
          <p:nvSpPr>
            <p:cNvPr id="9" name="Freeform: Shape 8">
              <a:extLst>
                <a:ext uri="{FF2B5EF4-FFF2-40B4-BE49-F238E27FC236}">
                  <a16:creationId xmlns:a16="http://schemas.microsoft.com/office/drawing/2014/main" id="{258A2793-5EBE-46CE-8B59-03B3FD843831}"/>
                </a:ext>
              </a:extLst>
            </p:cNvPr>
            <p:cNvSpPr/>
            <p:nvPr/>
          </p:nvSpPr>
          <p:spPr>
            <a:xfrm>
              <a:off x="63213" y="1333910"/>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B4097380-B214-470B-806A-AB248D21B021}"/>
                </a:ext>
              </a:extLst>
            </p:cNvPr>
            <p:cNvSpPr/>
            <p:nvPr/>
          </p:nvSpPr>
          <p:spPr>
            <a:xfrm>
              <a:off x="6581331" y="792474"/>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CA84C68-9B25-467A-BBC1-E359AF79B2C0}"/>
                </a:ext>
              </a:extLst>
            </p:cNvPr>
            <p:cNvSpPr/>
            <p:nvPr/>
          </p:nvSpPr>
          <p:spPr>
            <a:xfrm>
              <a:off x="59547" y="1533044"/>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pic>
        <p:nvPicPr>
          <p:cNvPr id="12" name="Picture 11">
            <a:extLst>
              <a:ext uri="{FF2B5EF4-FFF2-40B4-BE49-F238E27FC236}">
                <a16:creationId xmlns:a16="http://schemas.microsoft.com/office/drawing/2014/main" id="{AEA35A03-C097-4F18-8BB8-B2B944E9524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5473" y="5488122"/>
            <a:ext cx="872590" cy="731520"/>
          </a:xfrm>
          <a:prstGeom prst="rect">
            <a:avLst/>
          </a:prstGeom>
        </p:spPr>
      </p:pic>
      <p:pic>
        <p:nvPicPr>
          <p:cNvPr id="13" name="Picture 12">
            <a:extLst>
              <a:ext uri="{FF2B5EF4-FFF2-40B4-BE49-F238E27FC236}">
                <a16:creationId xmlns:a16="http://schemas.microsoft.com/office/drawing/2014/main" id="{41771A4C-B10B-4A3B-A48D-8D595B0452F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9901" b="30186"/>
          <a:stretch/>
        </p:blipFill>
        <p:spPr>
          <a:xfrm>
            <a:off x="1861688" y="5479268"/>
            <a:ext cx="3238144" cy="731520"/>
          </a:xfrm>
          <a:prstGeom prst="rect">
            <a:avLst/>
          </a:prstGeom>
        </p:spPr>
      </p:pic>
      <p:pic>
        <p:nvPicPr>
          <p:cNvPr id="14" name="Picture 13">
            <a:extLst>
              <a:ext uri="{FF2B5EF4-FFF2-40B4-BE49-F238E27FC236}">
                <a16:creationId xmlns:a16="http://schemas.microsoft.com/office/drawing/2014/main" id="{1AB145DE-621F-4A2E-871C-F4AEE434FD72}"/>
              </a:ext>
            </a:extLst>
          </p:cNvPr>
          <p:cNvPicPr>
            <a:picLocks noChangeAspect="1"/>
          </p:cNvPicPr>
          <p:nvPr userDrawn="1"/>
        </p:nvPicPr>
        <p:blipFill>
          <a:blip r:embed="rId6"/>
          <a:stretch>
            <a:fillRect/>
          </a:stretch>
        </p:blipFill>
        <p:spPr>
          <a:xfrm>
            <a:off x="5607081" y="5479268"/>
            <a:ext cx="1727632" cy="731520"/>
          </a:xfrm>
          <a:prstGeom prst="rect">
            <a:avLst/>
          </a:prstGeom>
        </p:spPr>
      </p:pic>
      <p:pic>
        <p:nvPicPr>
          <p:cNvPr id="15" name="Picture 14">
            <a:extLst>
              <a:ext uri="{FF2B5EF4-FFF2-40B4-BE49-F238E27FC236}">
                <a16:creationId xmlns:a16="http://schemas.microsoft.com/office/drawing/2014/main" id="{39A00261-DDB6-4041-9CBA-7CC3C3F7383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867362" y="5458957"/>
            <a:ext cx="361244" cy="731520"/>
          </a:xfrm>
          <a:prstGeom prst="rect">
            <a:avLst/>
          </a:prstGeom>
        </p:spPr>
      </p:pic>
      <p:pic>
        <p:nvPicPr>
          <p:cNvPr id="16" name="Picture 15">
            <a:extLst>
              <a:ext uri="{FF2B5EF4-FFF2-40B4-BE49-F238E27FC236}">
                <a16:creationId xmlns:a16="http://schemas.microsoft.com/office/drawing/2014/main" id="{C1CD7EB4-22A5-4F8C-AF04-18D23A12D4D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74624" y="5455009"/>
            <a:ext cx="321646" cy="731520"/>
          </a:xfrm>
          <a:prstGeom prst="rect">
            <a:avLst/>
          </a:prstGeom>
        </p:spPr>
      </p:pic>
      <p:pic>
        <p:nvPicPr>
          <p:cNvPr id="17" name="Picture 16">
            <a:extLst>
              <a:ext uri="{FF2B5EF4-FFF2-40B4-BE49-F238E27FC236}">
                <a16:creationId xmlns:a16="http://schemas.microsoft.com/office/drawing/2014/main" id="{CCEC5772-4CFD-42E1-BC30-909AA656EF8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803519" y="5565649"/>
            <a:ext cx="881232" cy="502344"/>
          </a:xfrm>
          <a:prstGeom prst="rect">
            <a:avLst/>
          </a:prstGeom>
        </p:spPr>
      </p:pic>
      <p:pic>
        <p:nvPicPr>
          <p:cNvPr id="18" name="Picture 17">
            <a:extLst>
              <a:ext uri="{FF2B5EF4-FFF2-40B4-BE49-F238E27FC236}">
                <a16:creationId xmlns:a16="http://schemas.microsoft.com/office/drawing/2014/main" id="{6F7B1D65-7E4C-4A50-97D3-2FC5E13EA36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735855" y="5455009"/>
            <a:ext cx="731520" cy="731520"/>
          </a:xfrm>
          <a:prstGeom prst="rect">
            <a:avLst/>
          </a:prstGeom>
        </p:spPr>
      </p:pic>
      <p:sp>
        <p:nvSpPr>
          <p:cNvPr id="2" name="Title 1">
            <a:extLst>
              <a:ext uri="{FF2B5EF4-FFF2-40B4-BE49-F238E27FC236}">
                <a16:creationId xmlns:a16="http://schemas.microsoft.com/office/drawing/2014/main" id="{8DEC77AF-73DB-4C5F-ABBF-AEAC476172A7}"/>
              </a:ext>
            </a:extLst>
          </p:cNvPr>
          <p:cNvSpPr>
            <a:spLocks noGrp="1"/>
          </p:cNvSpPr>
          <p:nvPr>
            <p:ph type="ctrTitle" hasCustomPrompt="1"/>
          </p:nvPr>
        </p:nvSpPr>
        <p:spPr>
          <a:xfrm>
            <a:off x="838200" y="2641601"/>
            <a:ext cx="10515600" cy="868362"/>
          </a:xfrm>
        </p:spPr>
        <p:txBody>
          <a:bodyPr anchor="b">
            <a:normAutofit/>
          </a:bodyPr>
          <a:lstStyle>
            <a:lvl1pPr algn="ctr">
              <a:defRPr lang="en-US" sz="4000" b="1" kern="1200" dirty="0">
                <a:solidFill>
                  <a:srgbClr val="002060"/>
                </a:solidFill>
                <a:latin typeface="Cambria" panose="02040503050406030204" pitchFamily="18" charset="0"/>
                <a:ea typeface="Cambria" panose="02040503050406030204" pitchFamily="18" charset="0"/>
                <a:cs typeface="+mj-cs"/>
              </a:defRPr>
            </a:lvl1pPr>
          </a:lstStyle>
          <a:p>
            <a:r>
              <a:rPr lang="en-US" dirty="0"/>
              <a:t>Click to insert presentation title</a:t>
            </a:r>
          </a:p>
        </p:txBody>
      </p:sp>
      <p:sp>
        <p:nvSpPr>
          <p:cNvPr id="3" name="Subtitle 2">
            <a:extLst>
              <a:ext uri="{FF2B5EF4-FFF2-40B4-BE49-F238E27FC236}">
                <a16:creationId xmlns:a16="http://schemas.microsoft.com/office/drawing/2014/main" id="{642C9DC0-32FD-42EA-80D7-03DBEC4453BB}"/>
              </a:ext>
            </a:extLst>
          </p:cNvPr>
          <p:cNvSpPr>
            <a:spLocks noGrp="1"/>
          </p:cNvSpPr>
          <p:nvPr>
            <p:ph type="subTitle" idx="1" hasCustomPrompt="1"/>
          </p:nvPr>
        </p:nvSpPr>
        <p:spPr>
          <a:xfrm>
            <a:off x="838200" y="3602038"/>
            <a:ext cx="10515600" cy="732761"/>
          </a:xfrm>
        </p:spPr>
        <p:txBody>
          <a:bodyPr/>
          <a:lstStyle>
            <a:lvl1pPr marL="0" indent="0" algn="ctr">
              <a:buNone/>
              <a:defRPr sz="2000">
                <a:solidFill>
                  <a:srgbClr val="3870BF"/>
                </a:solidFill>
                <a:latin typeface="Cambria" panose="02040503050406030204" pitchFamily="18" charset="0"/>
                <a:ea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presentation subtitle</a:t>
            </a:r>
          </a:p>
        </p:txBody>
      </p:sp>
      <p:sp>
        <p:nvSpPr>
          <p:cNvPr id="22" name="TextBox 21">
            <a:extLst>
              <a:ext uri="{FF2B5EF4-FFF2-40B4-BE49-F238E27FC236}">
                <a16:creationId xmlns:a16="http://schemas.microsoft.com/office/drawing/2014/main" id="{DB87A9DE-D68A-4F1E-825E-B2832662F59A}"/>
              </a:ext>
            </a:extLst>
          </p:cNvPr>
          <p:cNvSpPr txBox="1"/>
          <p:nvPr userDrawn="1"/>
        </p:nvSpPr>
        <p:spPr>
          <a:xfrm>
            <a:off x="233053" y="88933"/>
            <a:ext cx="11751129" cy="323165"/>
          </a:xfrm>
          <a:prstGeom prst="rect">
            <a:avLst/>
          </a:prstGeom>
          <a:noFill/>
        </p:spPr>
        <p:txBody>
          <a:bodyPr wrap="square" rtlCol="0">
            <a:spAutoFit/>
          </a:bodyPr>
          <a:lstStyle/>
          <a:p>
            <a:pPr algn="ctr"/>
            <a:r>
              <a:rPr lang="ne-NP" sz="1500" b="0" dirty="0">
                <a:solidFill>
                  <a:srgbClr val="3AAA35"/>
                </a:solidFill>
                <a:effectLst/>
                <a:latin typeface="Mangal" panose="02040503050203030202" pitchFamily="18" charset="0"/>
                <a:ea typeface="Times New Roman" panose="02020603050405020304" pitchFamily="18" charset="0"/>
              </a:rPr>
              <a:t>एकीकृत स्वास्थ्यजन्य फोहोरमैला व्यवस्थापन तथा स्वास्थ्य संस्थामा खानेपानी, सरसफाई तथा स्वच्छता सम्बन्धि प्रथम राष्ट्रिय कार्यशाला गोष्ठी</a:t>
            </a:r>
            <a:endParaRPr lang="en-US" sz="1500" b="0" dirty="0">
              <a:solidFill>
                <a:srgbClr val="3AAA35"/>
              </a:solidFill>
            </a:endParaRPr>
          </a:p>
        </p:txBody>
      </p:sp>
      <p:sp>
        <p:nvSpPr>
          <p:cNvPr id="27" name="Text Placeholder 26">
            <a:extLst>
              <a:ext uri="{FF2B5EF4-FFF2-40B4-BE49-F238E27FC236}">
                <a16:creationId xmlns:a16="http://schemas.microsoft.com/office/drawing/2014/main" id="{C8E4183F-DC2A-4662-AD53-A50D33C99072}"/>
              </a:ext>
            </a:extLst>
          </p:cNvPr>
          <p:cNvSpPr>
            <a:spLocks noGrp="1"/>
          </p:cNvSpPr>
          <p:nvPr>
            <p:ph type="body" sz="quarter" idx="13" hasCustomPrompt="1"/>
          </p:nvPr>
        </p:nvSpPr>
        <p:spPr>
          <a:xfrm>
            <a:off x="828437" y="4701285"/>
            <a:ext cx="7653793" cy="795690"/>
          </a:xfrm>
        </p:spPr>
        <p:txBody>
          <a:bodyPr>
            <a:noAutofit/>
          </a:bodyPr>
          <a:lstStyle>
            <a:lvl1pPr marL="0" indent="0" algn="l">
              <a:buNone/>
              <a:defRPr sz="1400">
                <a:solidFill>
                  <a:srgbClr val="3870BF"/>
                </a:solidFill>
              </a:defRPr>
            </a:lvl1pPr>
          </a:lstStyle>
          <a:p>
            <a:pPr lvl="0"/>
            <a:r>
              <a:rPr lang="en-US" dirty="0"/>
              <a:t>Click to insert: speaker name</a:t>
            </a:r>
          </a:p>
          <a:p>
            <a:pPr lvl="0"/>
            <a:r>
              <a:rPr lang="en-US" dirty="0"/>
              <a:t>Speaker organization</a:t>
            </a:r>
          </a:p>
        </p:txBody>
      </p:sp>
      <p:sp>
        <p:nvSpPr>
          <p:cNvPr id="21" name="Rectangle 20">
            <a:extLst>
              <a:ext uri="{FF2B5EF4-FFF2-40B4-BE49-F238E27FC236}">
                <a16:creationId xmlns:a16="http://schemas.microsoft.com/office/drawing/2014/main" id="{756260B8-2212-40D9-BC97-9E8018FF8FC0}"/>
              </a:ext>
            </a:extLst>
          </p:cNvPr>
          <p:cNvSpPr/>
          <p:nvPr userDrawn="1"/>
        </p:nvSpPr>
        <p:spPr>
          <a:xfrm>
            <a:off x="2559754" y="849213"/>
            <a:ext cx="5908963" cy="400110"/>
          </a:xfrm>
          <a:prstGeom prst="rect">
            <a:avLst/>
          </a:prstGeom>
        </p:spPr>
        <p:txBody>
          <a:bodyPr wrap="square">
            <a:spAutoFit/>
          </a:bodyPr>
          <a:lstStyle/>
          <a:p>
            <a:pPr algn="ctr"/>
            <a:r>
              <a:rPr lang="ne-NP" sz="2000" b="1" dirty="0">
                <a:solidFill>
                  <a:srgbClr val="3AAA35"/>
                </a:solidFill>
                <a:effectLst/>
                <a:latin typeface="Times New Roman" panose="02020603050405020304" pitchFamily="18" charset="0"/>
                <a:ea typeface="Calibri" panose="020F0502020204030204" pitchFamily="34" charset="0"/>
                <a:cs typeface="+mn-cs"/>
              </a:rPr>
              <a:t>“स्वस्थ नेपालका लागि सँग सँगै” </a:t>
            </a:r>
            <a:endParaRPr lang="en-US" sz="2400" dirty="0">
              <a:solidFill>
                <a:srgbClr val="3AAA35"/>
              </a:solidFill>
            </a:endParaRPr>
          </a:p>
        </p:txBody>
      </p:sp>
      <p:sp>
        <p:nvSpPr>
          <p:cNvPr id="23" name="TextBox 22">
            <a:extLst>
              <a:ext uri="{FF2B5EF4-FFF2-40B4-BE49-F238E27FC236}">
                <a16:creationId xmlns:a16="http://schemas.microsoft.com/office/drawing/2014/main" id="{FBBF86F3-3DB5-4BD0-BEF3-F52B5BC7975F}"/>
              </a:ext>
            </a:extLst>
          </p:cNvPr>
          <p:cNvSpPr txBox="1"/>
          <p:nvPr userDrawn="1"/>
        </p:nvSpPr>
        <p:spPr>
          <a:xfrm>
            <a:off x="1196889" y="416860"/>
            <a:ext cx="10723793" cy="307777"/>
          </a:xfrm>
          <a:prstGeom prst="rect">
            <a:avLst/>
          </a:prstGeom>
          <a:noFill/>
        </p:spPr>
        <p:txBody>
          <a:bodyPr wrap="square" rtlCol="0">
            <a:spAutoFit/>
          </a:bodyPr>
          <a:lstStyle/>
          <a:p>
            <a:pPr algn="ctr"/>
            <a:r>
              <a:rPr lang="en-US" sz="1400" b="0" dirty="0">
                <a:solidFill>
                  <a:srgbClr val="3870BF"/>
                </a:solidFill>
              </a:rPr>
              <a:t>First National Workshop on Integrated Healthcare Waste Management (IHCWM) and Water Sanitation &amp; Hygiene (WASH) in Healthcare Facilities</a:t>
            </a:r>
          </a:p>
        </p:txBody>
      </p:sp>
      <p:sp>
        <p:nvSpPr>
          <p:cNvPr id="24" name="Footer Placeholder 4">
            <a:extLst>
              <a:ext uri="{FF2B5EF4-FFF2-40B4-BE49-F238E27FC236}">
                <a16:creationId xmlns:a16="http://schemas.microsoft.com/office/drawing/2014/main" id="{85BA7C13-E06C-4257-A2CA-E02C98510032}"/>
              </a:ext>
            </a:extLst>
          </p:cNvPr>
          <p:cNvSpPr>
            <a:spLocks noGrp="1"/>
          </p:cNvSpPr>
          <p:nvPr>
            <p:ph type="ftr" sz="quarter" idx="3"/>
          </p:nvPr>
        </p:nvSpPr>
        <p:spPr>
          <a:xfrm>
            <a:off x="2084173" y="6356350"/>
            <a:ext cx="8023654" cy="365125"/>
          </a:xfrm>
          <a:prstGeom prst="rect">
            <a:avLst/>
          </a:prstGeom>
        </p:spPr>
        <p:txBody>
          <a:bodyPr vert="horz" lIns="91440" tIns="45720" rIns="91440" bIns="45720" rtlCol="0" anchor="ctr"/>
          <a:lstStyle>
            <a:lvl1pPr algn="ctr">
              <a:defRPr sz="1200">
                <a:solidFill>
                  <a:srgbClr val="002060"/>
                </a:solidFill>
                <a:latin typeface="Cambria" panose="02040503050406030204" pitchFamily="18" charset="0"/>
                <a:ea typeface="Cambria" panose="02040503050406030204" pitchFamily="18" charset="0"/>
              </a:defRPr>
            </a:lvl1pPr>
          </a:lstStyle>
          <a:p>
            <a:endParaRPr lang="en-US" dirty="0"/>
          </a:p>
        </p:txBody>
      </p:sp>
      <p:sp>
        <p:nvSpPr>
          <p:cNvPr id="25" name="Date Placeholder 3">
            <a:extLst>
              <a:ext uri="{FF2B5EF4-FFF2-40B4-BE49-F238E27FC236}">
                <a16:creationId xmlns:a16="http://schemas.microsoft.com/office/drawing/2014/main" id="{57E8C13A-2C6E-4187-9E55-E6DF37446DE8}"/>
              </a:ext>
            </a:extLst>
          </p:cNvPr>
          <p:cNvSpPr>
            <a:spLocks noGrp="1"/>
          </p:cNvSpPr>
          <p:nvPr>
            <p:ph type="dt" sz="half" idx="2"/>
          </p:nvPr>
        </p:nvSpPr>
        <p:spPr>
          <a:xfrm>
            <a:off x="838200" y="6356350"/>
            <a:ext cx="1077097" cy="365125"/>
          </a:xfrm>
          <a:prstGeom prst="rect">
            <a:avLst/>
          </a:prstGeom>
        </p:spPr>
        <p:txBody>
          <a:bodyPr vert="horz" lIns="91440" tIns="45720" rIns="91440" bIns="45720" rtlCol="0" anchor="ctr"/>
          <a:lstStyle>
            <a:lvl1pPr algn="l">
              <a:defRPr sz="1200">
                <a:solidFill>
                  <a:srgbClr val="002060"/>
                </a:solidFill>
                <a:latin typeface="Cambria" panose="02040503050406030204" pitchFamily="18" charset="0"/>
                <a:ea typeface="Cambria" panose="02040503050406030204" pitchFamily="18" charset="0"/>
              </a:defRPr>
            </a:lvl1pPr>
          </a:lstStyle>
          <a:p>
            <a:r>
              <a:rPr lang="en-US"/>
              <a:t>12/10/2019</a:t>
            </a:r>
            <a:endParaRPr lang="en-US" dirty="0"/>
          </a:p>
        </p:txBody>
      </p:sp>
      <p:sp>
        <p:nvSpPr>
          <p:cNvPr id="26" name="Slide Number Placeholder 5">
            <a:extLst>
              <a:ext uri="{FF2B5EF4-FFF2-40B4-BE49-F238E27FC236}">
                <a16:creationId xmlns:a16="http://schemas.microsoft.com/office/drawing/2014/main" id="{FE735B81-4CAB-474F-9A02-AC1BDB47939B}"/>
              </a:ext>
            </a:extLst>
          </p:cNvPr>
          <p:cNvSpPr>
            <a:spLocks noGrp="1"/>
          </p:cNvSpPr>
          <p:nvPr>
            <p:ph type="sldNum" sz="quarter" idx="4"/>
          </p:nvPr>
        </p:nvSpPr>
        <p:spPr>
          <a:xfrm>
            <a:off x="10429103" y="6356350"/>
            <a:ext cx="924697" cy="365125"/>
          </a:xfrm>
          <a:prstGeom prst="rect">
            <a:avLst/>
          </a:prstGeom>
        </p:spPr>
        <p:txBody>
          <a:bodyPr vert="horz" lIns="91440" tIns="45720" rIns="91440" bIns="45720" rtlCol="0" anchor="ctr"/>
          <a:lstStyle>
            <a:lvl1pPr algn="r">
              <a:defRPr sz="1200">
                <a:solidFill>
                  <a:srgbClr val="002060"/>
                </a:solidFill>
                <a:latin typeface="Cambria" panose="02040503050406030204" pitchFamily="18" charset="0"/>
                <a:ea typeface="Cambria" panose="02040503050406030204" pitchFamily="18" charset="0"/>
              </a:defRPr>
            </a:lvl1pPr>
          </a:lstStyle>
          <a:p>
            <a:fld id="{19D45C30-91B6-4D37-B3EC-98C0C4E45E7F}" type="slidenum">
              <a:rPr lang="en-US" smtClean="0"/>
              <a:pPr/>
              <a:t>‹#›</a:t>
            </a:fld>
            <a:endParaRPr lang="en-US" dirty="0"/>
          </a:p>
        </p:txBody>
      </p:sp>
      <p:sp>
        <p:nvSpPr>
          <p:cNvPr id="4" name="TextBox 3">
            <a:extLst>
              <a:ext uri="{FF2B5EF4-FFF2-40B4-BE49-F238E27FC236}">
                <a16:creationId xmlns:a16="http://schemas.microsoft.com/office/drawing/2014/main" id="{6E405ABF-B46E-4622-BC4F-9FE81638FD83}"/>
              </a:ext>
            </a:extLst>
          </p:cNvPr>
          <p:cNvSpPr txBox="1"/>
          <p:nvPr userDrawn="1"/>
        </p:nvSpPr>
        <p:spPr>
          <a:xfrm>
            <a:off x="507248" y="6210788"/>
            <a:ext cx="1408049" cy="145562"/>
          </a:xfrm>
          <a:prstGeom prst="rect">
            <a:avLst/>
          </a:prstGeom>
        </p:spPr>
        <p:txBody>
          <a:bodyPr vert="horz" wrap="square" lIns="91440" tIns="45720" rIns="91440" bIns="45720" rtlCol="0">
            <a:noAutofit/>
          </a:bodyPr>
          <a:lstStyle/>
          <a:p>
            <a:pPr algn="l"/>
            <a:r>
              <a:rPr lang="en-US" sz="600" b="1" dirty="0">
                <a:solidFill>
                  <a:srgbClr val="FF0000"/>
                </a:solidFill>
              </a:rPr>
              <a:t>Ministry of Health and Population</a:t>
            </a:r>
          </a:p>
        </p:txBody>
      </p:sp>
    </p:spTree>
    <p:extLst>
      <p:ext uri="{BB962C8B-B14F-4D97-AF65-F5344CB8AC3E}">
        <p14:creationId xmlns:p14="http://schemas.microsoft.com/office/powerpoint/2010/main" val="286404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F7AD513A-1A41-4EF5-BCA3-AEE24A71AF95}"/>
              </a:ext>
            </a:extLst>
          </p:cNvPr>
          <p:cNvGrpSpPr/>
          <p:nvPr userDrawn="1"/>
        </p:nvGrpSpPr>
        <p:grpSpPr>
          <a:xfrm>
            <a:off x="10469462" y="6276839"/>
            <a:ext cx="884338" cy="365125"/>
            <a:chOff x="18105" y="-5683"/>
            <a:chExt cx="12173895" cy="5026349"/>
          </a:xfrm>
        </p:grpSpPr>
        <p:sp>
          <p:nvSpPr>
            <p:cNvPr id="17" name="Freeform: Shape 16">
              <a:extLst>
                <a:ext uri="{FF2B5EF4-FFF2-40B4-BE49-F238E27FC236}">
                  <a16:creationId xmlns:a16="http://schemas.microsoft.com/office/drawing/2014/main" id="{C3119A0A-5504-4B78-A979-6897139D5351}"/>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F27BD939-7D7D-475C-8004-971140864136}"/>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8C00F7B-5F8E-46AA-8D61-CFF3DAD8152E}"/>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82B8357B-62E2-4065-8A4F-76DDB7EA45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4CB9B41-F4B0-4EEE-BBBC-F1E195825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E9938D-B190-4CB8-9B74-CAD8CED3E2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Content Placeholder 15">
            <a:extLst>
              <a:ext uri="{FF2B5EF4-FFF2-40B4-BE49-F238E27FC236}">
                <a16:creationId xmlns:a16="http://schemas.microsoft.com/office/drawing/2014/main" id="{2045A90A-621B-4090-AF32-5F941E9B731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1" name="Picture 10">
            <a:extLst>
              <a:ext uri="{FF2B5EF4-FFF2-40B4-BE49-F238E27FC236}">
                <a16:creationId xmlns:a16="http://schemas.microsoft.com/office/drawing/2014/main" id="{E3B0202D-689D-4861-A5B8-2F29F77421F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4" name="Date Placeholder 3">
            <a:extLst>
              <a:ext uri="{FF2B5EF4-FFF2-40B4-BE49-F238E27FC236}">
                <a16:creationId xmlns:a16="http://schemas.microsoft.com/office/drawing/2014/main" id="{21D1F5BE-B5DE-4C51-9A58-A2917276EDF4}"/>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15" name="Footer Placeholder 4">
            <a:extLst>
              <a:ext uri="{FF2B5EF4-FFF2-40B4-BE49-F238E27FC236}">
                <a16:creationId xmlns:a16="http://schemas.microsoft.com/office/drawing/2014/main" id="{C1792EA4-438D-40FC-BA5A-1DAEDF1AA0BE}"/>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20" name="Slide Number Placeholder 5">
            <a:extLst>
              <a:ext uri="{FF2B5EF4-FFF2-40B4-BE49-F238E27FC236}">
                <a16:creationId xmlns:a16="http://schemas.microsoft.com/office/drawing/2014/main" id="{FE630FB1-74BC-41AE-B5B3-9EF226B02F8A}"/>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879953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FD6C-84F1-4D20-BC43-3355F0CB629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5DB24AB-1D6E-4EEB-A308-0A3807BAA1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15">
            <a:extLst>
              <a:ext uri="{FF2B5EF4-FFF2-40B4-BE49-F238E27FC236}">
                <a16:creationId xmlns:a16="http://schemas.microsoft.com/office/drawing/2014/main" id="{AF0CC550-6E2F-495B-B3EE-175235503E8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rot="5400000">
            <a:off x="11013736" y="5649892"/>
            <a:ext cx="1005840" cy="1137327"/>
          </a:xfrm>
          <a:prstGeom prst="rect">
            <a:avLst/>
          </a:prstGeom>
        </p:spPr>
      </p:pic>
      <p:pic>
        <p:nvPicPr>
          <p:cNvPr id="11" name="Picture 10">
            <a:extLst>
              <a:ext uri="{FF2B5EF4-FFF2-40B4-BE49-F238E27FC236}">
                <a16:creationId xmlns:a16="http://schemas.microsoft.com/office/drawing/2014/main" id="{A883D8B5-64EF-487F-A78E-2AB7EAF365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11160786" y="217831"/>
            <a:ext cx="1005840" cy="843228"/>
          </a:xfrm>
          <a:prstGeom prst="rect">
            <a:avLst/>
          </a:prstGeom>
        </p:spPr>
      </p:pic>
      <p:sp>
        <p:nvSpPr>
          <p:cNvPr id="9" name="Date Placeholder 3">
            <a:extLst>
              <a:ext uri="{FF2B5EF4-FFF2-40B4-BE49-F238E27FC236}">
                <a16:creationId xmlns:a16="http://schemas.microsoft.com/office/drawing/2014/main" id="{169C0AE2-C889-4E07-9997-BD00981E1D8C}"/>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12" name="Footer Placeholder 4">
            <a:extLst>
              <a:ext uri="{FF2B5EF4-FFF2-40B4-BE49-F238E27FC236}">
                <a16:creationId xmlns:a16="http://schemas.microsoft.com/office/drawing/2014/main" id="{B8164389-80AC-4926-B6DE-D7D0F846EBB8}"/>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13" name="Slide Number Placeholder 5">
            <a:extLst>
              <a:ext uri="{FF2B5EF4-FFF2-40B4-BE49-F238E27FC236}">
                <a16:creationId xmlns:a16="http://schemas.microsoft.com/office/drawing/2014/main" id="{011D8A33-EDAD-48B5-A8F2-B543E9432134}"/>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3494422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D37C62-64AD-4C12-906D-7786E9BBB9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163B4EC-7902-40BD-8C03-07A45EC995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Content Placeholder 15">
            <a:extLst>
              <a:ext uri="{FF2B5EF4-FFF2-40B4-BE49-F238E27FC236}">
                <a16:creationId xmlns:a16="http://schemas.microsoft.com/office/drawing/2014/main" id="{05C2C5A7-F339-4D35-B8F1-1263A99D42B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rot="5400000">
            <a:off x="11013736" y="5649892"/>
            <a:ext cx="1005840" cy="1137327"/>
          </a:xfrm>
          <a:prstGeom prst="rect">
            <a:avLst/>
          </a:prstGeom>
        </p:spPr>
      </p:pic>
      <p:pic>
        <p:nvPicPr>
          <p:cNvPr id="10" name="Picture 9">
            <a:extLst>
              <a:ext uri="{FF2B5EF4-FFF2-40B4-BE49-F238E27FC236}">
                <a16:creationId xmlns:a16="http://schemas.microsoft.com/office/drawing/2014/main" id="{1C418561-E092-436A-859D-CE3564081E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11160786" y="217831"/>
            <a:ext cx="1005840" cy="843228"/>
          </a:xfrm>
          <a:prstGeom prst="rect">
            <a:avLst/>
          </a:prstGeom>
        </p:spPr>
      </p:pic>
      <p:sp>
        <p:nvSpPr>
          <p:cNvPr id="11" name="Date Placeholder 3">
            <a:extLst>
              <a:ext uri="{FF2B5EF4-FFF2-40B4-BE49-F238E27FC236}">
                <a16:creationId xmlns:a16="http://schemas.microsoft.com/office/drawing/2014/main" id="{A1220856-3F7B-44DF-AB88-39D883EB4637}"/>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12" name="Footer Placeholder 4">
            <a:extLst>
              <a:ext uri="{FF2B5EF4-FFF2-40B4-BE49-F238E27FC236}">
                <a16:creationId xmlns:a16="http://schemas.microsoft.com/office/drawing/2014/main" id="{A187C20C-F713-4ACC-8B12-F62C84AFCF95}"/>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13" name="Slide Number Placeholder 5">
            <a:extLst>
              <a:ext uri="{FF2B5EF4-FFF2-40B4-BE49-F238E27FC236}">
                <a16:creationId xmlns:a16="http://schemas.microsoft.com/office/drawing/2014/main" id="{91690A44-F272-4421-8321-B9CB270FDF9B}"/>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1252825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Date Placeholder 3"/>
          <p:cNvSpPr txBox="1">
            <a:spLocks/>
          </p:cNvSpPr>
          <p:nvPr userDrawn="1"/>
        </p:nvSpPr>
        <p:spPr>
          <a:xfrm>
            <a:off x="10464800" y="6492876"/>
            <a:ext cx="1524000" cy="365125"/>
          </a:xfrm>
          <a:prstGeom prst="rect">
            <a:avLst/>
          </a:prstGeom>
        </p:spPr>
        <p:txBody>
          <a:bodyPr vert="horz" lIns="91440" tIns="45720" rIns="91440" bIns="45720" rtlCol="0" anchor="ctr"/>
          <a:lstStyle>
            <a:lvl1pPr algn="l">
              <a:defRPr sz="1200" b="1">
                <a:solidFill>
                  <a:srgbClr val="00206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mn-lt"/>
                <a:ea typeface="+mn-ea"/>
                <a:cs typeface="+mn-cs"/>
              </a:rPr>
              <a:t>NHRC</a:t>
            </a:r>
          </a:p>
        </p:txBody>
      </p:sp>
      <p:sp>
        <p:nvSpPr>
          <p:cNvPr id="10" name="Date Placeholder 3"/>
          <p:cNvSpPr>
            <a:spLocks noGrp="1"/>
          </p:cNvSpPr>
          <p:nvPr>
            <p:ph type="dt" sz="half" idx="2"/>
          </p:nvPr>
        </p:nvSpPr>
        <p:spPr>
          <a:xfrm>
            <a:off x="0" y="6492876"/>
            <a:ext cx="2438400" cy="365125"/>
          </a:xfrm>
          <a:prstGeom prst="rect">
            <a:avLst/>
          </a:prstGeom>
        </p:spPr>
        <p:txBody>
          <a:bodyPr vert="horz" lIns="91440" tIns="45720" rIns="91440" bIns="45720" rtlCol="0" anchor="ctr"/>
          <a:lstStyle>
            <a:lvl1pPr algn="l">
              <a:defRPr sz="1200" b="1">
                <a:solidFill>
                  <a:srgbClr val="002060"/>
                </a:solidFill>
              </a:defRPr>
            </a:lvl1pPr>
          </a:lstStyle>
          <a:p>
            <a:r>
              <a:rPr lang="en-US"/>
              <a:t>Government of Nepal</a:t>
            </a:r>
            <a:endParaRPr lang="en-US" dirty="0"/>
          </a:p>
        </p:txBody>
      </p:sp>
    </p:spTree>
    <p:extLst>
      <p:ext uri="{BB962C8B-B14F-4D97-AF65-F5344CB8AC3E}">
        <p14:creationId xmlns:p14="http://schemas.microsoft.com/office/powerpoint/2010/main" val="4010056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4" name="Titel 1"/>
          <p:cNvSpPr>
            <a:spLocks noGrp="1"/>
          </p:cNvSpPr>
          <p:nvPr>
            <p:ph type="title"/>
          </p:nvPr>
        </p:nvSpPr>
        <p:spPr>
          <a:xfrm>
            <a:off x="431371" y="1484784"/>
            <a:ext cx="10972800" cy="1143000"/>
          </a:xfrm>
          <a:prstGeom prst="rect">
            <a:avLst/>
          </a:prstGeom>
        </p:spPr>
        <p:txBody>
          <a:bodyPr/>
          <a:lstStyle>
            <a:lvl1pPr>
              <a:defRPr sz="3200">
                <a:solidFill>
                  <a:srgbClr val="002060"/>
                </a:solidFill>
              </a:defRPr>
            </a:lvl1pPr>
          </a:lstStyle>
          <a:p>
            <a:r>
              <a:rPr lang="de-DE" dirty="0"/>
              <a:t>Titelmasterformat durch Klicken bearbeiten</a:t>
            </a:r>
          </a:p>
        </p:txBody>
      </p:sp>
      <p:sp>
        <p:nvSpPr>
          <p:cNvPr id="3" name="Fußzeilenplatzhalter 4"/>
          <p:cNvSpPr>
            <a:spLocks noGrp="1"/>
          </p:cNvSpPr>
          <p:nvPr>
            <p:ph type="ftr" sz="quarter" idx="10"/>
          </p:nvPr>
        </p:nvSpPr>
        <p:spPr>
          <a:xfrm>
            <a:off x="4165601" y="6308726"/>
            <a:ext cx="7691967" cy="365125"/>
          </a:xfrm>
          <a:prstGeom prst="rect">
            <a:avLst/>
          </a:prstGeom>
        </p:spPr>
        <p:txBody>
          <a:bodyPr/>
          <a:lstStyle>
            <a:lvl1pPr>
              <a:defRPr/>
            </a:lvl1pPr>
          </a:lstStyle>
          <a:p>
            <a:pPr>
              <a:defRPr/>
            </a:pPr>
            <a:endParaRPr lang="de-DE"/>
          </a:p>
        </p:txBody>
      </p:sp>
    </p:spTree>
    <p:extLst>
      <p:ext uri="{BB962C8B-B14F-4D97-AF65-F5344CB8AC3E}">
        <p14:creationId xmlns:p14="http://schemas.microsoft.com/office/powerpoint/2010/main" val="166814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77868EA-CB68-45CE-992B-3DD39C95BDEA}"/>
              </a:ext>
            </a:extLst>
          </p:cNvPr>
          <p:cNvGrpSpPr/>
          <p:nvPr userDrawn="1"/>
        </p:nvGrpSpPr>
        <p:grpSpPr>
          <a:xfrm>
            <a:off x="10469462" y="6276839"/>
            <a:ext cx="884338" cy="365125"/>
            <a:chOff x="18105" y="-5683"/>
            <a:chExt cx="12173895" cy="5026349"/>
          </a:xfrm>
        </p:grpSpPr>
        <p:sp>
          <p:nvSpPr>
            <p:cNvPr id="16" name="Freeform: Shape 15">
              <a:extLst>
                <a:ext uri="{FF2B5EF4-FFF2-40B4-BE49-F238E27FC236}">
                  <a16:creationId xmlns:a16="http://schemas.microsoft.com/office/drawing/2014/main" id="{709859D1-37F2-4926-B9C0-F9E9568325C9}"/>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9F7EF561-927F-43CB-A99C-D435355B9BF7}"/>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2FAAF5C-622B-478D-87E6-083EE715DB54}"/>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2336DA34-E3DC-45F9-AE40-DCE03C891970}"/>
              </a:ext>
            </a:extLst>
          </p:cNvPr>
          <p:cNvSpPr>
            <a:spLocks noGrp="1"/>
          </p:cNvSpPr>
          <p:nvPr>
            <p:ph type="title"/>
          </p:nvPr>
        </p:nvSpPr>
        <p:spPr/>
        <p:txBody>
          <a:bodyPr/>
          <a:lstStyle>
            <a:lvl1pPr>
              <a:defRPr>
                <a:solidFill>
                  <a:srgbClr val="0020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F95A502-A8AE-402B-BC94-C97E43B5525B}"/>
              </a:ext>
            </a:extLst>
          </p:cNvPr>
          <p:cNvSpPr>
            <a:spLocks noGrp="1"/>
          </p:cNvSpPr>
          <p:nvPr>
            <p:ph idx="1"/>
          </p:nvPr>
        </p:nvSpPr>
        <p:spPr/>
        <p:txBody>
          <a:bodyPr/>
          <a:lstStyle>
            <a:lvl1pPr>
              <a:defRPr>
                <a:solidFill>
                  <a:srgbClr val="002060"/>
                </a:solidFill>
                <a:latin typeface="Cambria" panose="02040503050406030204" pitchFamily="18" charset="0"/>
                <a:ea typeface="Cambria" panose="02040503050406030204" pitchFamily="18" charset="0"/>
              </a:defRPr>
            </a:lvl1pPr>
            <a:lvl2pPr>
              <a:defRPr>
                <a:solidFill>
                  <a:srgbClr val="002060"/>
                </a:solidFill>
                <a:latin typeface="Cambria" panose="02040503050406030204" pitchFamily="18" charset="0"/>
                <a:ea typeface="Cambria" panose="02040503050406030204" pitchFamily="18" charset="0"/>
              </a:defRPr>
            </a:lvl2pPr>
            <a:lvl3pPr>
              <a:defRPr>
                <a:solidFill>
                  <a:srgbClr val="002060"/>
                </a:solidFill>
                <a:latin typeface="Cambria" panose="02040503050406030204" pitchFamily="18" charset="0"/>
                <a:ea typeface="Cambria" panose="02040503050406030204" pitchFamily="18" charset="0"/>
              </a:defRPr>
            </a:lvl3pPr>
            <a:lvl4pPr>
              <a:defRPr>
                <a:solidFill>
                  <a:srgbClr val="002060"/>
                </a:solidFill>
                <a:latin typeface="Cambria" panose="02040503050406030204" pitchFamily="18" charset="0"/>
                <a:ea typeface="Cambria" panose="02040503050406030204" pitchFamily="18" charset="0"/>
              </a:defRPr>
            </a:lvl4pPr>
            <a:lvl5pPr>
              <a:defRPr>
                <a:solidFill>
                  <a:srgbClr val="002060"/>
                </a:solidFill>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6A15FC-A2AF-4548-A505-01C6C820982D}"/>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5" name="Footer Placeholder 4">
            <a:extLst>
              <a:ext uri="{FF2B5EF4-FFF2-40B4-BE49-F238E27FC236}">
                <a16:creationId xmlns:a16="http://schemas.microsoft.com/office/drawing/2014/main" id="{93F3E3E0-DEA4-4082-9107-422EEF4ACC7D}"/>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6" name="Slide Number Placeholder 5">
            <a:extLst>
              <a:ext uri="{FF2B5EF4-FFF2-40B4-BE49-F238E27FC236}">
                <a16:creationId xmlns:a16="http://schemas.microsoft.com/office/drawing/2014/main" id="{F9A91ACC-9563-4C0D-A422-C642FE73C2AF}"/>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pic>
        <p:nvPicPr>
          <p:cNvPr id="9" name="Content Placeholder 15">
            <a:extLst>
              <a:ext uri="{FF2B5EF4-FFF2-40B4-BE49-F238E27FC236}">
                <a16:creationId xmlns:a16="http://schemas.microsoft.com/office/drawing/2014/main" id="{67A6BB01-3876-4303-B094-B1A41344A95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0" name="Picture 9">
            <a:extLst>
              <a:ext uri="{FF2B5EF4-FFF2-40B4-BE49-F238E27FC236}">
                <a16:creationId xmlns:a16="http://schemas.microsoft.com/office/drawing/2014/main" id="{8297C35C-9FBC-4E4B-BA63-BF0A1F4A7E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Tree>
    <p:extLst>
      <p:ext uri="{BB962C8B-B14F-4D97-AF65-F5344CB8AC3E}">
        <p14:creationId xmlns:p14="http://schemas.microsoft.com/office/powerpoint/2010/main" val="411345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FCFD3-B894-4DAE-B970-277AE514EDED}"/>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EE92F74-2F63-486B-B16D-0C4B40495F42}"/>
              </a:ext>
            </a:extLst>
          </p:cNvPr>
          <p:cNvSpPr>
            <a:spLocks noGrp="1"/>
          </p:cNvSpPr>
          <p:nvPr>
            <p:ph type="dt" sz="half" idx="10"/>
          </p:nvPr>
        </p:nvSpPr>
        <p:spPr/>
        <p:txBody>
          <a:bodyPr/>
          <a:lstStyle/>
          <a:p>
            <a:r>
              <a:rPr lang="en-US"/>
              <a:t>12/10/2019</a:t>
            </a:r>
            <a:endParaRPr lang="en-US" dirty="0"/>
          </a:p>
        </p:txBody>
      </p:sp>
      <p:sp>
        <p:nvSpPr>
          <p:cNvPr id="4" name="Footer Placeholder 3">
            <a:extLst>
              <a:ext uri="{FF2B5EF4-FFF2-40B4-BE49-F238E27FC236}">
                <a16:creationId xmlns:a16="http://schemas.microsoft.com/office/drawing/2014/main" id="{818C2460-8604-4CE9-9156-6092B9D01D2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F323A1E-B9DF-4428-BC94-7E5FBE875CB0}"/>
              </a:ext>
            </a:extLst>
          </p:cNvPr>
          <p:cNvSpPr>
            <a:spLocks noGrp="1"/>
          </p:cNvSpPr>
          <p:nvPr>
            <p:ph type="sldNum" sz="quarter" idx="12"/>
          </p:nvPr>
        </p:nvSpPr>
        <p:spPr/>
        <p:txBody>
          <a:bodyPr/>
          <a:lstStyle/>
          <a:p>
            <a:fld id="{19D45C30-91B6-4D37-B3EC-98C0C4E45E7F}" type="slidenum">
              <a:rPr lang="en-US" smtClean="0"/>
              <a:pPr/>
              <a:t>‹#›</a:t>
            </a:fld>
            <a:endParaRPr lang="en-US" dirty="0"/>
          </a:p>
        </p:txBody>
      </p:sp>
    </p:spTree>
    <p:extLst>
      <p:ext uri="{BB962C8B-B14F-4D97-AF65-F5344CB8AC3E}">
        <p14:creationId xmlns:p14="http://schemas.microsoft.com/office/powerpoint/2010/main" val="3638007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669D1DE-8051-44D3-AD36-21A950DE4AEE}"/>
              </a:ext>
            </a:extLst>
          </p:cNvPr>
          <p:cNvGrpSpPr/>
          <p:nvPr userDrawn="1"/>
        </p:nvGrpSpPr>
        <p:grpSpPr>
          <a:xfrm>
            <a:off x="10469462" y="6276839"/>
            <a:ext cx="884338" cy="365125"/>
            <a:chOff x="18105" y="-5683"/>
            <a:chExt cx="12173895" cy="5026349"/>
          </a:xfrm>
        </p:grpSpPr>
        <p:sp>
          <p:nvSpPr>
            <p:cNvPr id="16" name="Freeform: Shape 15">
              <a:extLst>
                <a:ext uri="{FF2B5EF4-FFF2-40B4-BE49-F238E27FC236}">
                  <a16:creationId xmlns:a16="http://schemas.microsoft.com/office/drawing/2014/main" id="{A281931A-F13F-4078-A28B-3BEE6EB16113}"/>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AB92AF90-1027-429F-8A21-BD6ADFF33AC6}"/>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D986FBC-B854-4EEC-ADF0-D643503BB588}"/>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405B28F5-51B9-42CB-9128-446E4662AB7E}"/>
              </a:ext>
            </a:extLst>
          </p:cNvPr>
          <p:cNvSpPr>
            <a:spLocks noGrp="1"/>
          </p:cNvSpPr>
          <p:nvPr>
            <p:ph type="title"/>
          </p:nvPr>
        </p:nvSpPr>
        <p:spPr>
          <a:xfrm>
            <a:off x="831850" y="1709738"/>
            <a:ext cx="10515600" cy="2852737"/>
          </a:xfrm>
        </p:spPr>
        <p:txBody>
          <a:bodyPr anchor="b"/>
          <a:lstStyle>
            <a:lvl1pPr>
              <a:defRPr sz="6000">
                <a:solidFill>
                  <a:srgbClr val="002060"/>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3AB4CB6-1883-4716-AA95-3EC151AD4733}"/>
              </a:ext>
            </a:extLst>
          </p:cNvPr>
          <p:cNvSpPr>
            <a:spLocks noGrp="1"/>
          </p:cNvSpPr>
          <p:nvPr>
            <p:ph type="body" idx="1"/>
          </p:nvPr>
        </p:nvSpPr>
        <p:spPr>
          <a:xfrm>
            <a:off x="831850" y="4589463"/>
            <a:ext cx="10515600" cy="1500187"/>
          </a:xfrm>
        </p:spPr>
        <p:txBody>
          <a:bodyPr/>
          <a:lstStyle>
            <a:lvl1pPr marL="0" indent="0">
              <a:buNone/>
              <a:defRPr sz="2400">
                <a:solidFill>
                  <a:srgbClr val="002060"/>
                </a:solidFill>
                <a:latin typeface="Cambria" panose="02040503050406030204" pitchFamily="18" charset="0"/>
                <a:ea typeface="Cambria" panose="0204050305040603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Content Placeholder 15">
            <a:extLst>
              <a:ext uri="{FF2B5EF4-FFF2-40B4-BE49-F238E27FC236}">
                <a16:creationId xmlns:a16="http://schemas.microsoft.com/office/drawing/2014/main" id="{C0ED5EE1-6AF2-41C7-8B7C-EA3DDB80562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0" name="Picture 9">
            <a:extLst>
              <a:ext uri="{FF2B5EF4-FFF2-40B4-BE49-F238E27FC236}">
                <a16:creationId xmlns:a16="http://schemas.microsoft.com/office/drawing/2014/main" id="{2510C5D7-FC42-437C-96FA-662088C0B83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20" name="Date Placeholder 3">
            <a:extLst>
              <a:ext uri="{FF2B5EF4-FFF2-40B4-BE49-F238E27FC236}">
                <a16:creationId xmlns:a16="http://schemas.microsoft.com/office/drawing/2014/main" id="{5DEE2349-5A27-413A-AF12-CD0952FF9EF1}"/>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21" name="Footer Placeholder 4">
            <a:extLst>
              <a:ext uri="{FF2B5EF4-FFF2-40B4-BE49-F238E27FC236}">
                <a16:creationId xmlns:a16="http://schemas.microsoft.com/office/drawing/2014/main" id="{D7D69B5C-033A-4245-9F7E-62F1A79003DF}"/>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22" name="Slide Number Placeholder 5">
            <a:extLst>
              <a:ext uri="{FF2B5EF4-FFF2-40B4-BE49-F238E27FC236}">
                <a16:creationId xmlns:a16="http://schemas.microsoft.com/office/drawing/2014/main" id="{DACEE4FC-A921-4FF7-B9ED-FA2A407C49C4}"/>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3020039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2AAF8DD-3CD7-4F5F-9997-F7DDDE017668}"/>
              </a:ext>
            </a:extLst>
          </p:cNvPr>
          <p:cNvGrpSpPr/>
          <p:nvPr userDrawn="1"/>
        </p:nvGrpSpPr>
        <p:grpSpPr>
          <a:xfrm>
            <a:off x="10469462" y="6276839"/>
            <a:ext cx="884338" cy="365125"/>
            <a:chOff x="18105" y="-5683"/>
            <a:chExt cx="12173895" cy="5026349"/>
          </a:xfrm>
        </p:grpSpPr>
        <p:sp>
          <p:nvSpPr>
            <p:cNvPr id="23" name="Freeform: Shape 22">
              <a:extLst>
                <a:ext uri="{FF2B5EF4-FFF2-40B4-BE49-F238E27FC236}">
                  <a16:creationId xmlns:a16="http://schemas.microsoft.com/office/drawing/2014/main" id="{1477F8A5-B91E-4F2A-B17E-491680658A90}"/>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75F8185B-D579-4E97-A43D-C43E30EC2D08}"/>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3655041-73F4-47CD-97C9-E82B64530369}"/>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7CA1A25B-2992-4EB3-957C-40D5012E604E}"/>
              </a:ext>
            </a:extLst>
          </p:cNvPr>
          <p:cNvSpPr>
            <a:spLocks noGrp="1"/>
          </p:cNvSpPr>
          <p:nvPr>
            <p:ph type="title"/>
          </p:nvPr>
        </p:nvSpPr>
        <p:spPr/>
        <p:txBody>
          <a:bodyPr/>
          <a:lstStyle>
            <a:lvl1pPr>
              <a:defRPr>
                <a:solidFill>
                  <a:srgbClr val="002060"/>
                </a:solidFill>
                <a:latin typeface="Cambria" panose="02040503050406030204" pitchFamily="18" charset="0"/>
                <a:ea typeface="Cambria" panose="02040503050406030204"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853BB-DECE-4BFC-932A-B4CBF3C565B7}"/>
              </a:ext>
            </a:extLst>
          </p:cNvPr>
          <p:cNvSpPr>
            <a:spLocks noGrp="1"/>
          </p:cNvSpPr>
          <p:nvPr>
            <p:ph sz="half" idx="1"/>
          </p:nvPr>
        </p:nvSpPr>
        <p:spPr>
          <a:xfrm>
            <a:off x="838200" y="1825625"/>
            <a:ext cx="5181600" cy="4351338"/>
          </a:xfrm>
        </p:spPr>
        <p:txBody>
          <a:bodyPr/>
          <a:lstStyle>
            <a:lvl1pPr>
              <a:defRPr>
                <a:solidFill>
                  <a:srgbClr val="002060"/>
                </a:solidFill>
                <a:latin typeface="Cambria" panose="02040503050406030204" pitchFamily="18" charset="0"/>
                <a:ea typeface="Cambria" panose="02040503050406030204" pitchFamily="18" charset="0"/>
              </a:defRPr>
            </a:lvl1pPr>
            <a:lvl2pPr>
              <a:defRPr>
                <a:solidFill>
                  <a:srgbClr val="002060"/>
                </a:solidFill>
                <a:latin typeface="Cambria" panose="02040503050406030204" pitchFamily="18" charset="0"/>
                <a:ea typeface="Cambria" panose="02040503050406030204" pitchFamily="18" charset="0"/>
              </a:defRPr>
            </a:lvl2pPr>
            <a:lvl3pPr>
              <a:defRPr>
                <a:solidFill>
                  <a:srgbClr val="002060"/>
                </a:solidFill>
                <a:latin typeface="Cambria" panose="02040503050406030204" pitchFamily="18" charset="0"/>
                <a:ea typeface="Cambria" panose="02040503050406030204" pitchFamily="18" charset="0"/>
              </a:defRPr>
            </a:lvl3pPr>
            <a:lvl4pPr>
              <a:defRPr>
                <a:solidFill>
                  <a:srgbClr val="002060"/>
                </a:solidFill>
                <a:latin typeface="Cambria" panose="02040503050406030204" pitchFamily="18" charset="0"/>
                <a:ea typeface="Cambria" panose="02040503050406030204" pitchFamily="18" charset="0"/>
              </a:defRPr>
            </a:lvl4pPr>
            <a:lvl5pPr>
              <a:defRPr>
                <a:solidFill>
                  <a:srgbClr val="002060"/>
                </a:solidFill>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C35EF6E-7DD2-4D27-B292-961A12803DFB}"/>
              </a:ext>
            </a:extLst>
          </p:cNvPr>
          <p:cNvSpPr>
            <a:spLocks noGrp="1"/>
          </p:cNvSpPr>
          <p:nvPr>
            <p:ph sz="half" idx="2"/>
          </p:nvPr>
        </p:nvSpPr>
        <p:spPr>
          <a:xfrm>
            <a:off x="6172200" y="1825625"/>
            <a:ext cx="5181600" cy="4351338"/>
          </a:xfrm>
        </p:spPr>
        <p:txBody>
          <a:bodyPr/>
          <a:lstStyle>
            <a:lvl1pPr>
              <a:defRPr>
                <a:solidFill>
                  <a:srgbClr val="002060"/>
                </a:solidFill>
                <a:latin typeface="Cambria" panose="02040503050406030204" pitchFamily="18" charset="0"/>
                <a:ea typeface="Cambria" panose="02040503050406030204" pitchFamily="18" charset="0"/>
              </a:defRPr>
            </a:lvl1pPr>
            <a:lvl2pPr>
              <a:defRPr>
                <a:solidFill>
                  <a:srgbClr val="002060"/>
                </a:solidFill>
                <a:latin typeface="Cambria" panose="02040503050406030204" pitchFamily="18" charset="0"/>
                <a:ea typeface="Cambria" panose="02040503050406030204" pitchFamily="18" charset="0"/>
              </a:defRPr>
            </a:lvl2pPr>
            <a:lvl3pPr>
              <a:defRPr>
                <a:solidFill>
                  <a:srgbClr val="002060"/>
                </a:solidFill>
                <a:latin typeface="Cambria" panose="02040503050406030204" pitchFamily="18" charset="0"/>
                <a:ea typeface="Cambria" panose="02040503050406030204" pitchFamily="18" charset="0"/>
              </a:defRPr>
            </a:lvl3pPr>
            <a:lvl4pPr>
              <a:defRPr>
                <a:solidFill>
                  <a:srgbClr val="002060"/>
                </a:solidFill>
                <a:latin typeface="Cambria" panose="02040503050406030204" pitchFamily="18" charset="0"/>
                <a:ea typeface="Cambria" panose="02040503050406030204" pitchFamily="18" charset="0"/>
              </a:defRPr>
            </a:lvl4pPr>
            <a:lvl5pPr>
              <a:defRPr>
                <a:solidFill>
                  <a:srgbClr val="002060"/>
                </a:solidFill>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Content Placeholder 15">
            <a:extLst>
              <a:ext uri="{FF2B5EF4-FFF2-40B4-BE49-F238E27FC236}">
                <a16:creationId xmlns:a16="http://schemas.microsoft.com/office/drawing/2014/main" id="{0DE1E973-9D3B-4BD6-A68C-66909CDF6F8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2" name="Picture 11">
            <a:extLst>
              <a:ext uri="{FF2B5EF4-FFF2-40B4-BE49-F238E27FC236}">
                <a16:creationId xmlns:a16="http://schemas.microsoft.com/office/drawing/2014/main" id="{319FDCBE-D84C-4869-9E41-A429A437C5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4" name="Date Placeholder 3">
            <a:extLst>
              <a:ext uri="{FF2B5EF4-FFF2-40B4-BE49-F238E27FC236}">
                <a16:creationId xmlns:a16="http://schemas.microsoft.com/office/drawing/2014/main" id="{43B16576-6217-433A-B071-00F2B6E1EADD}"/>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15" name="Footer Placeholder 4">
            <a:extLst>
              <a:ext uri="{FF2B5EF4-FFF2-40B4-BE49-F238E27FC236}">
                <a16:creationId xmlns:a16="http://schemas.microsoft.com/office/drawing/2014/main" id="{1BD8EF0D-9A24-4B74-B6F6-C743856B8E23}"/>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16" name="Slide Number Placeholder 5">
            <a:extLst>
              <a:ext uri="{FF2B5EF4-FFF2-40B4-BE49-F238E27FC236}">
                <a16:creationId xmlns:a16="http://schemas.microsoft.com/office/drawing/2014/main" id="{4EFC443D-0DF1-4D6D-BCD7-9C916838F655}"/>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414126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2B89A2D-E51B-4BD0-BE1D-CE0536D33CA7}"/>
              </a:ext>
            </a:extLst>
          </p:cNvPr>
          <p:cNvGrpSpPr/>
          <p:nvPr userDrawn="1"/>
        </p:nvGrpSpPr>
        <p:grpSpPr>
          <a:xfrm>
            <a:off x="10469462" y="6276839"/>
            <a:ext cx="884338" cy="365125"/>
            <a:chOff x="18105" y="-5683"/>
            <a:chExt cx="12173895" cy="5026349"/>
          </a:xfrm>
        </p:grpSpPr>
        <p:sp>
          <p:nvSpPr>
            <p:cNvPr id="15" name="Freeform: Shape 14">
              <a:extLst>
                <a:ext uri="{FF2B5EF4-FFF2-40B4-BE49-F238E27FC236}">
                  <a16:creationId xmlns:a16="http://schemas.microsoft.com/office/drawing/2014/main" id="{302AC8AD-3057-460D-B987-403CF6941646}"/>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C476D2C7-591D-4309-AF0B-61E405E49B03}"/>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5FDF7E7-7418-43F8-9936-DD52D80E2D97}"/>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42FD9A3D-53DE-4FF2-A73D-110A1058C0C0}"/>
              </a:ext>
            </a:extLst>
          </p:cNvPr>
          <p:cNvSpPr>
            <a:spLocks noGrp="1"/>
          </p:cNvSpPr>
          <p:nvPr>
            <p:ph type="title"/>
          </p:nvPr>
        </p:nvSpPr>
        <p:spPr>
          <a:xfrm>
            <a:off x="839788" y="365125"/>
            <a:ext cx="10515600" cy="1325563"/>
          </a:xfrm>
        </p:spPr>
        <p:txBody>
          <a:bodyPr/>
          <a:lstStyle>
            <a:lvl1pPr>
              <a:defRPr>
                <a:solidFill>
                  <a:srgbClr val="002060"/>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1396119-80B1-42EB-8746-5D945256D6BD}"/>
              </a:ext>
            </a:extLst>
          </p:cNvPr>
          <p:cNvSpPr>
            <a:spLocks noGrp="1"/>
          </p:cNvSpPr>
          <p:nvPr>
            <p:ph type="body" idx="1"/>
          </p:nvPr>
        </p:nvSpPr>
        <p:spPr>
          <a:xfrm>
            <a:off x="839788" y="1681163"/>
            <a:ext cx="5157787" cy="823912"/>
          </a:xfrm>
        </p:spPr>
        <p:txBody>
          <a:bodyPr anchor="b"/>
          <a:lstStyle>
            <a:lvl1pPr marL="0" indent="0">
              <a:buNone/>
              <a:defRPr sz="2400" b="1">
                <a:solidFill>
                  <a:srgbClr val="002060"/>
                </a:solidFill>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AC2FE-7B07-4071-A96C-560CF03AC7B9}"/>
              </a:ext>
            </a:extLst>
          </p:cNvPr>
          <p:cNvSpPr>
            <a:spLocks noGrp="1"/>
          </p:cNvSpPr>
          <p:nvPr>
            <p:ph sz="half" idx="2"/>
          </p:nvPr>
        </p:nvSpPr>
        <p:spPr>
          <a:xfrm>
            <a:off x="839788" y="2505075"/>
            <a:ext cx="5157787" cy="3684588"/>
          </a:xfrm>
        </p:spPr>
        <p:txBody>
          <a:bodyPr/>
          <a:lstStyle>
            <a:lvl1pPr>
              <a:defRPr>
                <a:solidFill>
                  <a:srgbClr val="002060"/>
                </a:solidFill>
                <a:latin typeface="Cambria" panose="02040503050406030204" pitchFamily="18" charset="0"/>
                <a:ea typeface="Cambria" panose="02040503050406030204" pitchFamily="18" charset="0"/>
              </a:defRPr>
            </a:lvl1pPr>
            <a:lvl2pPr>
              <a:defRPr>
                <a:solidFill>
                  <a:srgbClr val="002060"/>
                </a:solidFill>
                <a:latin typeface="Cambria" panose="02040503050406030204" pitchFamily="18" charset="0"/>
                <a:ea typeface="Cambria" panose="02040503050406030204" pitchFamily="18" charset="0"/>
              </a:defRPr>
            </a:lvl2pPr>
            <a:lvl3pPr>
              <a:defRPr>
                <a:solidFill>
                  <a:srgbClr val="002060"/>
                </a:solidFill>
                <a:latin typeface="Cambria" panose="02040503050406030204" pitchFamily="18" charset="0"/>
                <a:ea typeface="Cambria" panose="02040503050406030204" pitchFamily="18" charset="0"/>
              </a:defRPr>
            </a:lvl3pPr>
            <a:lvl4pPr>
              <a:defRPr>
                <a:solidFill>
                  <a:srgbClr val="002060"/>
                </a:solidFill>
                <a:latin typeface="Cambria" panose="02040503050406030204" pitchFamily="18" charset="0"/>
                <a:ea typeface="Cambria" panose="02040503050406030204" pitchFamily="18" charset="0"/>
              </a:defRPr>
            </a:lvl4pPr>
            <a:lvl5pPr>
              <a:defRPr>
                <a:solidFill>
                  <a:srgbClr val="002060"/>
                </a:solidFill>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646C2E4-D2A7-4CC8-9FD1-0B9A5E0CCAF4}"/>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02060"/>
                </a:solidFill>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DBE58A-2B76-4451-9293-AB6CC5117EDA}"/>
              </a:ext>
            </a:extLst>
          </p:cNvPr>
          <p:cNvSpPr>
            <a:spLocks noGrp="1"/>
          </p:cNvSpPr>
          <p:nvPr>
            <p:ph sz="quarter" idx="4"/>
          </p:nvPr>
        </p:nvSpPr>
        <p:spPr>
          <a:xfrm>
            <a:off x="6172200" y="2505075"/>
            <a:ext cx="5183188" cy="3684588"/>
          </a:xfrm>
        </p:spPr>
        <p:txBody>
          <a:bodyPr/>
          <a:lstStyle>
            <a:lvl1pPr>
              <a:defRPr>
                <a:solidFill>
                  <a:srgbClr val="002060"/>
                </a:solidFill>
                <a:latin typeface="Cambria" panose="02040503050406030204" pitchFamily="18" charset="0"/>
                <a:ea typeface="Cambria" panose="02040503050406030204" pitchFamily="18" charset="0"/>
              </a:defRPr>
            </a:lvl1pPr>
            <a:lvl2pPr>
              <a:defRPr>
                <a:solidFill>
                  <a:srgbClr val="002060"/>
                </a:solidFill>
                <a:latin typeface="Cambria" panose="02040503050406030204" pitchFamily="18" charset="0"/>
                <a:ea typeface="Cambria" panose="02040503050406030204" pitchFamily="18" charset="0"/>
              </a:defRPr>
            </a:lvl2pPr>
            <a:lvl3pPr>
              <a:defRPr>
                <a:solidFill>
                  <a:srgbClr val="002060"/>
                </a:solidFill>
                <a:latin typeface="Cambria" panose="02040503050406030204" pitchFamily="18" charset="0"/>
                <a:ea typeface="Cambria" panose="02040503050406030204" pitchFamily="18" charset="0"/>
              </a:defRPr>
            </a:lvl3pPr>
            <a:lvl4pPr>
              <a:defRPr>
                <a:solidFill>
                  <a:srgbClr val="002060"/>
                </a:solidFill>
                <a:latin typeface="Cambria" panose="02040503050406030204" pitchFamily="18" charset="0"/>
                <a:ea typeface="Cambria" panose="02040503050406030204" pitchFamily="18" charset="0"/>
              </a:defRPr>
            </a:lvl4pPr>
            <a:lvl5pPr>
              <a:defRPr>
                <a:solidFill>
                  <a:srgbClr val="002060"/>
                </a:solidFill>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Content Placeholder 15">
            <a:extLst>
              <a:ext uri="{FF2B5EF4-FFF2-40B4-BE49-F238E27FC236}">
                <a16:creationId xmlns:a16="http://schemas.microsoft.com/office/drawing/2014/main" id="{BE184D5D-654A-459E-8A02-C6A9257F4CF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3" name="Picture 12">
            <a:extLst>
              <a:ext uri="{FF2B5EF4-FFF2-40B4-BE49-F238E27FC236}">
                <a16:creationId xmlns:a16="http://schemas.microsoft.com/office/drawing/2014/main" id="{E977ED78-3A8D-438C-9EBE-0886D2247F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8" name="Date Placeholder 3">
            <a:extLst>
              <a:ext uri="{FF2B5EF4-FFF2-40B4-BE49-F238E27FC236}">
                <a16:creationId xmlns:a16="http://schemas.microsoft.com/office/drawing/2014/main" id="{44690693-F522-4473-97F4-17DF0BB023B8}"/>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19" name="Footer Placeholder 4">
            <a:extLst>
              <a:ext uri="{FF2B5EF4-FFF2-40B4-BE49-F238E27FC236}">
                <a16:creationId xmlns:a16="http://schemas.microsoft.com/office/drawing/2014/main" id="{1EE72C34-B88A-4ABA-9BC4-7D8D4620C25D}"/>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20" name="Slide Number Placeholder 5">
            <a:extLst>
              <a:ext uri="{FF2B5EF4-FFF2-40B4-BE49-F238E27FC236}">
                <a16:creationId xmlns:a16="http://schemas.microsoft.com/office/drawing/2014/main" id="{587E9843-D740-4E01-87DA-F528288CCDAA}"/>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1964158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754DF1A-D5E8-4118-8A36-769F03CC7180}"/>
              </a:ext>
            </a:extLst>
          </p:cNvPr>
          <p:cNvGrpSpPr/>
          <p:nvPr userDrawn="1"/>
        </p:nvGrpSpPr>
        <p:grpSpPr>
          <a:xfrm>
            <a:off x="10469462" y="6276839"/>
            <a:ext cx="884338" cy="365125"/>
            <a:chOff x="18105" y="-5683"/>
            <a:chExt cx="12173895" cy="5026349"/>
          </a:xfrm>
        </p:grpSpPr>
        <p:sp>
          <p:nvSpPr>
            <p:cNvPr id="15" name="Freeform: Shape 14">
              <a:extLst>
                <a:ext uri="{FF2B5EF4-FFF2-40B4-BE49-F238E27FC236}">
                  <a16:creationId xmlns:a16="http://schemas.microsoft.com/office/drawing/2014/main" id="{DA20FA06-DFC7-4998-92F9-67E44C61DC7C}"/>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FDA0002C-B0A2-4A74-B8F9-F55E2DBEEA1A}"/>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A16B131-AADE-403A-834D-475464C2BFAA}"/>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D6C26B89-FAAA-445C-83AF-556EDA831279}"/>
              </a:ext>
            </a:extLst>
          </p:cNvPr>
          <p:cNvSpPr>
            <a:spLocks noGrp="1"/>
          </p:cNvSpPr>
          <p:nvPr>
            <p:ph type="title"/>
          </p:nvPr>
        </p:nvSpPr>
        <p:spPr/>
        <p:txBody>
          <a:bodyPr/>
          <a:lstStyle>
            <a:lvl1pPr>
              <a:defRPr>
                <a:solidFill>
                  <a:srgbClr val="002060"/>
                </a:solidFill>
              </a:defRPr>
            </a:lvl1pPr>
          </a:lstStyle>
          <a:p>
            <a:r>
              <a:rPr lang="en-US"/>
              <a:t>Click to edit Master title style</a:t>
            </a:r>
            <a:endParaRPr lang="en-US" dirty="0"/>
          </a:p>
        </p:txBody>
      </p:sp>
      <p:pic>
        <p:nvPicPr>
          <p:cNvPr id="8" name="Content Placeholder 15">
            <a:extLst>
              <a:ext uri="{FF2B5EF4-FFF2-40B4-BE49-F238E27FC236}">
                <a16:creationId xmlns:a16="http://schemas.microsoft.com/office/drawing/2014/main" id="{F7376B4C-F580-4483-8ECF-70AB20F8308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9" name="Picture 8">
            <a:extLst>
              <a:ext uri="{FF2B5EF4-FFF2-40B4-BE49-F238E27FC236}">
                <a16:creationId xmlns:a16="http://schemas.microsoft.com/office/drawing/2014/main" id="{32EB33CE-77E0-4542-B76A-1ABE534F87A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2" name="Date Placeholder 3">
            <a:extLst>
              <a:ext uri="{FF2B5EF4-FFF2-40B4-BE49-F238E27FC236}">
                <a16:creationId xmlns:a16="http://schemas.microsoft.com/office/drawing/2014/main" id="{38A30EF0-6264-449D-8644-E135A8616595}"/>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13" name="Footer Placeholder 4">
            <a:extLst>
              <a:ext uri="{FF2B5EF4-FFF2-40B4-BE49-F238E27FC236}">
                <a16:creationId xmlns:a16="http://schemas.microsoft.com/office/drawing/2014/main" id="{2428D80E-EBE0-4807-843F-045CFC842E99}"/>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18" name="Slide Number Placeholder 5">
            <a:extLst>
              <a:ext uri="{FF2B5EF4-FFF2-40B4-BE49-F238E27FC236}">
                <a16:creationId xmlns:a16="http://schemas.microsoft.com/office/drawing/2014/main" id="{CC3DCF25-F528-4091-83C6-7895A81F1916}"/>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399529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AA0A187-50E0-4150-A102-86F99B782FD9}"/>
              </a:ext>
            </a:extLst>
          </p:cNvPr>
          <p:cNvGrpSpPr/>
          <p:nvPr userDrawn="1"/>
        </p:nvGrpSpPr>
        <p:grpSpPr>
          <a:xfrm>
            <a:off x="10469462" y="6276839"/>
            <a:ext cx="884338" cy="365125"/>
            <a:chOff x="18105" y="-5683"/>
            <a:chExt cx="12173895" cy="5026349"/>
          </a:xfrm>
        </p:grpSpPr>
        <p:sp>
          <p:nvSpPr>
            <p:cNvPr id="14" name="Freeform: Shape 13">
              <a:extLst>
                <a:ext uri="{FF2B5EF4-FFF2-40B4-BE49-F238E27FC236}">
                  <a16:creationId xmlns:a16="http://schemas.microsoft.com/office/drawing/2014/main" id="{37EBCBC7-0717-4D60-A848-7B2D4FA98981}"/>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DA34EF66-20F9-4068-BF65-79DA02A05741}"/>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00CF128-63CF-4C14-B113-B51391BC85E2}"/>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pic>
        <p:nvPicPr>
          <p:cNvPr id="7" name="Content Placeholder 15">
            <a:extLst>
              <a:ext uri="{FF2B5EF4-FFF2-40B4-BE49-F238E27FC236}">
                <a16:creationId xmlns:a16="http://schemas.microsoft.com/office/drawing/2014/main" id="{C853F6F6-EAE6-423B-A39D-E37F024F9A0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8" name="Picture 7">
            <a:extLst>
              <a:ext uri="{FF2B5EF4-FFF2-40B4-BE49-F238E27FC236}">
                <a16:creationId xmlns:a16="http://schemas.microsoft.com/office/drawing/2014/main" id="{DFACA706-36E9-41D8-ACB6-8EB5E35C74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1" name="Date Placeholder 3">
            <a:extLst>
              <a:ext uri="{FF2B5EF4-FFF2-40B4-BE49-F238E27FC236}">
                <a16:creationId xmlns:a16="http://schemas.microsoft.com/office/drawing/2014/main" id="{25098F93-E390-456F-99EF-E2B508DA12B5}"/>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12" name="Footer Placeholder 4">
            <a:extLst>
              <a:ext uri="{FF2B5EF4-FFF2-40B4-BE49-F238E27FC236}">
                <a16:creationId xmlns:a16="http://schemas.microsoft.com/office/drawing/2014/main" id="{8525E63E-A375-4E79-A6E8-B79C2D0FF51D}"/>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17" name="Slide Number Placeholder 5">
            <a:extLst>
              <a:ext uri="{FF2B5EF4-FFF2-40B4-BE49-F238E27FC236}">
                <a16:creationId xmlns:a16="http://schemas.microsoft.com/office/drawing/2014/main" id="{3249BD8A-20CB-4496-BAE6-C7232FF738DF}"/>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4172034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48E5656-9721-4D77-AADA-4BE7DA19C31A}"/>
              </a:ext>
            </a:extLst>
          </p:cNvPr>
          <p:cNvGrpSpPr/>
          <p:nvPr userDrawn="1"/>
        </p:nvGrpSpPr>
        <p:grpSpPr>
          <a:xfrm>
            <a:off x="10469462" y="6276839"/>
            <a:ext cx="884338" cy="365125"/>
            <a:chOff x="18105" y="-5683"/>
            <a:chExt cx="12173895" cy="5026349"/>
          </a:xfrm>
        </p:grpSpPr>
        <p:sp>
          <p:nvSpPr>
            <p:cNvPr id="17" name="Freeform: Shape 16">
              <a:extLst>
                <a:ext uri="{FF2B5EF4-FFF2-40B4-BE49-F238E27FC236}">
                  <a16:creationId xmlns:a16="http://schemas.microsoft.com/office/drawing/2014/main" id="{902F2713-D5DC-4745-BF09-962B4CB71D8A}"/>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9E387BE7-D5C9-4B70-88C8-264377C4A4A4}"/>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A7A54B0-9E43-4B45-B64C-EC5FF55A5D9F}"/>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927A4FAB-338B-4472-B087-5DF9E0B6A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9867297-8D7B-4D1D-868C-2A1B9A580E78}"/>
              </a:ext>
            </a:extLst>
          </p:cNvPr>
          <p:cNvSpPr>
            <a:spLocks noGrp="1"/>
          </p:cNvSpPr>
          <p:nvPr>
            <p:ph idx="1"/>
          </p:nvPr>
        </p:nvSpPr>
        <p:spPr>
          <a:xfrm>
            <a:off x="5183188" y="987425"/>
            <a:ext cx="6172200" cy="4873625"/>
          </a:xfrm>
        </p:spPr>
        <p:txBody>
          <a:bodyPr/>
          <a:lstStyle>
            <a:lvl1pPr>
              <a:defRPr sz="3200">
                <a:latin typeface="Cambria" panose="02040503050406030204" pitchFamily="18" charset="0"/>
                <a:ea typeface="Cambria" panose="02040503050406030204" pitchFamily="18" charset="0"/>
              </a:defRPr>
            </a:lvl1pPr>
            <a:lvl2pPr>
              <a:defRPr sz="2800">
                <a:latin typeface="Cambria" panose="02040503050406030204" pitchFamily="18" charset="0"/>
                <a:ea typeface="Cambria" panose="02040503050406030204" pitchFamily="18" charset="0"/>
              </a:defRPr>
            </a:lvl2pPr>
            <a:lvl3pPr>
              <a:defRPr sz="2400">
                <a:latin typeface="Cambria" panose="02040503050406030204" pitchFamily="18" charset="0"/>
                <a:ea typeface="Cambria" panose="02040503050406030204" pitchFamily="18" charset="0"/>
              </a:defRPr>
            </a:lvl3pPr>
            <a:lvl4pPr>
              <a:defRPr sz="2000">
                <a:latin typeface="Cambria" panose="02040503050406030204" pitchFamily="18" charset="0"/>
                <a:ea typeface="Cambria" panose="02040503050406030204" pitchFamily="18" charset="0"/>
              </a:defRPr>
            </a:lvl4pPr>
            <a:lvl5pPr>
              <a:defRPr sz="2000">
                <a:latin typeface="Cambria" panose="02040503050406030204" pitchFamily="18" charset="0"/>
                <a:ea typeface="Cambria" panose="02040503050406030204" pitchFamily="18"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5FE281D-7D77-41C3-A767-753F2E346380}"/>
              </a:ext>
            </a:extLst>
          </p:cNvPr>
          <p:cNvSpPr>
            <a:spLocks noGrp="1"/>
          </p:cNvSpPr>
          <p:nvPr>
            <p:ph type="body" sz="half" idx="2"/>
          </p:nvPr>
        </p:nvSpPr>
        <p:spPr>
          <a:xfrm>
            <a:off x="839788" y="2057400"/>
            <a:ext cx="3932237" cy="3811588"/>
          </a:xfrm>
        </p:spPr>
        <p:txBody>
          <a:bodyPr/>
          <a:lstStyle>
            <a:lvl1pPr marL="0" indent="0">
              <a:buNone/>
              <a:defRPr sz="1600">
                <a:latin typeface="Cambria" panose="02040503050406030204" pitchFamily="18" charset="0"/>
                <a:ea typeface="Cambria" panose="020405030504060302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Content Placeholder 15">
            <a:extLst>
              <a:ext uri="{FF2B5EF4-FFF2-40B4-BE49-F238E27FC236}">
                <a16:creationId xmlns:a16="http://schemas.microsoft.com/office/drawing/2014/main" id="{1364343F-9C20-499A-9C33-F245228D4F5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1" name="Picture 10">
            <a:extLst>
              <a:ext uri="{FF2B5EF4-FFF2-40B4-BE49-F238E27FC236}">
                <a16:creationId xmlns:a16="http://schemas.microsoft.com/office/drawing/2014/main" id="{A056F74C-9CE7-4CBF-8E6C-658AF8F98F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4" name="Date Placeholder 3">
            <a:extLst>
              <a:ext uri="{FF2B5EF4-FFF2-40B4-BE49-F238E27FC236}">
                <a16:creationId xmlns:a16="http://schemas.microsoft.com/office/drawing/2014/main" id="{FA5F7BCF-4593-4E87-BE22-B4AD3B72D104}"/>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15" name="Footer Placeholder 4">
            <a:extLst>
              <a:ext uri="{FF2B5EF4-FFF2-40B4-BE49-F238E27FC236}">
                <a16:creationId xmlns:a16="http://schemas.microsoft.com/office/drawing/2014/main" id="{E164EC67-2BBE-426C-8D96-0C49973BF4AE}"/>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20" name="Slide Number Placeholder 5">
            <a:extLst>
              <a:ext uri="{FF2B5EF4-FFF2-40B4-BE49-F238E27FC236}">
                <a16:creationId xmlns:a16="http://schemas.microsoft.com/office/drawing/2014/main" id="{6B9B61B0-9F3C-498E-AA93-B1F7E82752D3}"/>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365484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5F2E7-39BD-4A85-9F3E-5A82EC7B6A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D23CA90-82F4-4FE2-AFE9-63B11ABA1E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FF7E5C-65CA-4118-A02F-BC43AA44447D}"/>
              </a:ext>
            </a:extLst>
          </p:cNvPr>
          <p:cNvSpPr>
            <a:spLocks noGrp="1"/>
          </p:cNvSpPr>
          <p:nvPr>
            <p:ph type="dt" sz="half" idx="2"/>
          </p:nvPr>
        </p:nvSpPr>
        <p:spPr>
          <a:xfrm>
            <a:off x="838200" y="6356350"/>
            <a:ext cx="1077097" cy="365125"/>
          </a:xfrm>
          <a:prstGeom prst="rect">
            <a:avLst/>
          </a:prstGeom>
        </p:spPr>
        <p:txBody>
          <a:bodyPr vert="horz" lIns="91440" tIns="45720" rIns="91440" bIns="45720" rtlCol="0" anchor="ctr"/>
          <a:lstStyle>
            <a:lvl1pPr algn="l">
              <a:defRPr sz="1200">
                <a:solidFill>
                  <a:srgbClr val="002060"/>
                </a:solidFill>
                <a:latin typeface="Cambria" panose="02040503050406030204" pitchFamily="18" charset="0"/>
                <a:ea typeface="Cambria" panose="02040503050406030204" pitchFamily="18" charset="0"/>
              </a:defRPr>
            </a:lvl1pPr>
          </a:lstStyle>
          <a:p>
            <a:r>
              <a:rPr lang="en-US"/>
              <a:t>12/10/2019</a:t>
            </a:r>
            <a:endParaRPr lang="en-US" dirty="0"/>
          </a:p>
        </p:txBody>
      </p:sp>
      <p:sp>
        <p:nvSpPr>
          <p:cNvPr id="5" name="Footer Placeholder 4">
            <a:extLst>
              <a:ext uri="{FF2B5EF4-FFF2-40B4-BE49-F238E27FC236}">
                <a16:creationId xmlns:a16="http://schemas.microsoft.com/office/drawing/2014/main" id="{89D0F8B1-6E87-4296-91A5-8442386154F5}"/>
              </a:ext>
            </a:extLst>
          </p:cNvPr>
          <p:cNvSpPr>
            <a:spLocks noGrp="1"/>
          </p:cNvSpPr>
          <p:nvPr>
            <p:ph type="ftr" sz="quarter" idx="3"/>
          </p:nvPr>
        </p:nvSpPr>
        <p:spPr>
          <a:xfrm>
            <a:off x="2084173" y="6356350"/>
            <a:ext cx="8023654" cy="365125"/>
          </a:xfrm>
          <a:prstGeom prst="rect">
            <a:avLst/>
          </a:prstGeom>
        </p:spPr>
        <p:txBody>
          <a:bodyPr vert="horz" lIns="91440" tIns="45720" rIns="91440" bIns="45720" rtlCol="0" anchor="ctr"/>
          <a:lstStyle>
            <a:lvl1pPr algn="ctr">
              <a:defRPr sz="1200">
                <a:solidFill>
                  <a:srgbClr val="002060"/>
                </a:solidFill>
                <a:latin typeface="Cambria" panose="02040503050406030204" pitchFamily="18" charset="0"/>
                <a:ea typeface="Cambria" panose="02040503050406030204" pitchFamily="18" charset="0"/>
              </a:defRPr>
            </a:lvl1pPr>
          </a:lstStyle>
          <a:p>
            <a:endParaRPr lang="en-US" dirty="0"/>
          </a:p>
        </p:txBody>
      </p:sp>
      <p:sp>
        <p:nvSpPr>
          <p:cNvPr id="6" name="Slide Number Placeholder 5">
            <a:extLst>
              <a:ext uri="{FF2B5EF4-FFF2-40B4-BE49-F238E27FC236}">
                <a16:creationId xmlns:a16="http://schemas.microsoft.com/office/drawing/2014/main" id="{30077507-0F0A-4E68-9FCC-C65C6A7A85D3}"/>
              </a:ext>
            </a:extLst>
          </p:cNvPr>
          <p:cNvSpPr>
            <a:spLocks noGrp="1"/>
          </p:cNvSpPr>
          <p:nvPr>
            <p:ph type="sldNum" sz="quarter" idx="4"/>
          </p:nvPr>
        </p:nvSpPr>
        <p:spPr>
          <a:xfrm>
            <a:off x="10429103" y="6356350"/>
            <a:ext cx="924697" cy="365125"/>
          </a:xfrm>
          <a:prstGeom prst="rect">
            <a:avLst/>
          </a:prstGeom>
        </p:spPr>
        <p:txBody>
          <a:bodyPr vert="horz" lIns="91440" tIns="45720" rIns="91440" bIns="45720" rtlCol="0" anchor="ctr"/>
          <a:lstStyle>
            <a:lvl1pPr algn="r">
              <a:defRPr sz="1200">
                <a:solidFill>
                  <a:srgbClr val="002060"/>
                </a:solidFill>
                <a:latin typeface="Cambria" panose="02040503050406030204" pitchFamily="18" charset="0"/>
                <a:ea typeface="Cambria" panose="02040503050406030204" pitchFamily="18" charset="0"/>
              </a:defRPr>
            </a:lvl1pPr>
          </a:lstStyle>
          <a:p>
            <a:fld id="{19D45C30-91B6-4D37-B3EC-98C0C4E45E7F}" type="slidenum">
              <a:rPr lang="en-US" smtClean="0"/>
              <a:pPr/>
              <a:t>‹#›</a:t>
            </a:fld>
            <a:endParaRPr lang="en-US" dirty="0"/>
          </a:p>
        </p:txBody>
      </p:sp>
    </p:spTree>
    <p:extLst>
      <p:ext uri="{BB962C8B-B14F-4D97-AF65-F5344CB8AC3E}">
        <p14:creationId xmlns:p14="http://schemas.microsoft.com/office/powerpoint/2010/main" val="7085190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 id="2147483687" r:id="rId14"/>
  </p:sldLayoutIdLst>
  <p:hf hdr="0"/>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eghdhimal@nhrc.gov.n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E231B64B-F470-4366-9C03-25CC0885B1DF}"/>
              </a:ext>
            </a:extLst>
          </p:cNvPr>
          <p:cNvSpPr>
            <a:spLocks noGrp="1"/>
          </p:cNvSpPr>
          <p:nvPr>
            <p:ph type="subTitle" idx="1"/>
          </p:nvPr>
        </p:nvSpPr>
        <p:spPr>
          <a:xfrm>
            <a:off x="-1" y="3564835"/>
            <a:ext cx="11979965" cy="992807"/>
          </a:xfrm>
        </p:spPr>
        <p:txBody>
          <a:bodyPr>
            <a:normAutofit/>
          </a:bodyPr>
          <a:lstStyle/>
          <a:p>
            <a:pPr algn="r"/>
            <a:r>
              <a:rPr lang="en-US" sz="2800" b="1" dirty="0">
                <a:latin typeface="Times New Roman" pitchFamily="18" charset="0"/>
                <a:cs typeface="Times New Roman" pitchFamily="18" charset="0"/>
              </a:rPr>
              <a:t>Assessing effects of climate factors on diarrheal diseases at national and sub-national levels in Nepal</a:t>
            </a:r>
            <a:endParaRPr lang="en-US" sz="2800" dirty="0"/>
          </a:p>
        </p:txBody>
      </p:sp>
      <p:sp>
        <p:nvSpPr>
          <p:cNvPr id="7" name="Text Placeholder 6">
            <a:extLst>
              <a:ext uri="{FF2B5EF4-FFF2-40B4-BE49-F238E27FC236}">
                <a16:creationId xmlns:a16="http://schemas.microsoft.com/office/drawing/2014/main" id="{8990C549-73F2-4BA4-8821-800D6DFF3BF1}"/>
              </a:ext>
            </a:extLst>
          </p:cNvPr>
          <p:cNvSpPr>
            <a:spLocks noGrp="1"/>
          </p:cNvSpPr>
          <p:nvPr>
            <p:ph type="body" sz="quarter" idx="13"/>
          </p:nvPr>
        </p:nvSpPr>
        <p:spPr>
          <a:xfrm>
            <a:off x="841689" y="4330224"/>
            <a:ext cx="8368572" cy="795690"/>
          </a:xfrm>
        </p:spPr>
        <p:txBody>
          <a:bodyPr/>
          <a:lstStyle/>
          <a:p>
            <a:pPr>
              <a:lnSpc>
                <a:spcPct val="100000"/>
              </a:lnSpc>
              <a:spcBef>
                <a:spcPts val="0"/>
              </a:spcBef>
              <a:defRPr/>
            </a:pPr>
            <a:r>
              <a:rPr lang="de-DE" sz="1200" b="1" dirty="0">
                <a:solidFill>
                  <a:srgbClr val="002060"/>
                </a:solidFill>
                <a:latin typeface="Times New Roman" pitchFamily="18" charset="0"/>
                <a:cs typeface="Times New Roman" pitchFamily="18" charset="0"/>
              </a:rPr>
              <a:t>Meghnath Dhimal, PhD</a:t>
            </a:r>
          </a:p>
          <a:p>
            <a:pPr>
              <a:lnSpc>
                <a:spcPct val="100000"/>
              </a:lnSpc>
              <a:spcBef>
                <a:spcPts val="0"/>
              </a:spcBef>
              <a:defRPr/>
            </a:pPr>
            <a:r>
              <a:rPr lang="de-DE" sz="1200" b="1" dirty="0">
                <a:solidFill>
                  <a:srgbClr val="002060"/>
                </a:solidFill>
                <a:latin typeface="Times New Roman" pitchFamily="18" charset="0"/>
                <a:cs typeface="Times New Roman" pitchFamily="18" charset="0"/>
              </a:rPr>
              <a:t>Chief/Senior Research Officer</a:t>
            </a:r>
          </a:p>
          <a:p>
            <a:pPr>
              <a:lnSpc>
                <a:spcPct val="100000"/>
              </a:lnSpc>
              <a:spcBef>
                <a:spcPts val="0"/>
              </a:spcBef>
              <a:defRPr/>
            </a:pPr>
            <a:r>
              <a:rPr lang="de-DE" sz="1200" b="1" dirty="0">
                <a:solidFill>
                  <a:srgbClr val="002060"/>
                </a:solidFill>
                <a:latin typeface="Times New Roman" pitchFamily="18" charset="0"/>
                <a:cs typeface="Times New Roman" pitchFamily="18" charset="0"/>
              </a:rPr>
              <a:t>Nepal Health Research Council (NHRC)</a:t>
            </a:r>
          </a:p>
          <a:p>
            <a:pPr>
              <a:lnSpc>
                <a:spcPct val="100000"/>
              </a:lnSpc>
              <a:spcBef>
                <a:spcPts val="0"/>
              </a:spcBef>
              <a:defRPr/>
            </a:pPr>
            <a:r>
              <a:rPr lang="de-DE" sz="1200" b="1" dirty="0">
                <a:solidFill>
                  <a:srgbClr val="002060"/>
                </a:solidFill>
                <a:latin typeface="Times New Roman" pitchFamily="18" charset="0"/>
                <a:cs typeface="Times New Roman" pitchFamily="18" charset="0"/>
              </a:rPr>
              <a:t>Goverment of Nepal  </a:t>
            </a:r>
          </a:p>
          <a:p>
            <a:pPr>
              <a:lnSpc>
                <a:spcPct val="100000"/>
              </a:lnSpc>
              <a:spcBef>
                <a:spcPts val="0"/>
              </a:spcBef>
              <a:defRPr/>
            </a:pPr>
            <a:r>
              <a:rPr lang="de-DE" sz="1200" b="1" dirty="0">
                <a:solidFill>
                  <a:srgbClr val="002060"/>
                </a:solidFill>
                <a:latin typeface="Times New Roman" pitchFamily="18" charset="0"/>
                <a:cs typeface="Times New Roman" pitchFamily="18" charset="0"/>
              </a:rPr>
              <a:t>Email: </a:t>
            </a:r>
            <a:r>
              <a:rPr lang="de-DE" sz="1200" b="1" dirty="0">
                <a:solidFill>
                  <a:srgbClr val="002060"/>
                </a:solidFill>
                <a:latin typeface="Times New Roman" pitchFamily="18" charset="0"/>
                <a:cs typeface="Times New Roman" pitchFamily="18" charset="0"/>
                <a:hlinkClick r:id="rId2"/>
              </a:rPr>
              <a:t>meghdhimal@nhrc.gov.np</a:t>
            </a:r>
            <a:r>
              <a:rPr lang="de-DE" sz="1200" b="1" dirty="0">
                <a:solidFill>
                  <a:srgbClr val="002060"/>
                </a:solidFill>
                <a:latin typeface="Times New Roman" pitchFamily="18" charset="0"/>
                <a:cs typeface="Times New Roman" pitchFamily="18" charset="0"/>
              </a:rPr>
              <a:t> </a:t>
            </a:r>
          </a:p>
          <a:p>
            <a:pPr algn="r"/>
            <a:endParaRPr lang="en-US" b="1" dirty="0"/>
          </a:p>
        </p:txBody>
      </p:sp>
    </p:spTree>
    <p:extLst>
      <p:ext uri="{BB962C8B-B14F-4D97-AF65-F5344CB8AC3E}">
        <p14:creationId xmlns:p14="http://schemas.microsoft.com/office/powerpoint/2010/main" val="355316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Key findings</a:t>
            </a:r>
          </a:p>
        </p:txBody>
      </p:sp>
      <p:sp>
        <p:nvSpPr>
          <p:cNvPr id="3" name="Content Placeholder 2"/>
          <p:cNvSpPr>
            <a:spLocks noGrp="1"/>
          </p:cNvSpPr>
          <p:nvPr>
            <p:ph sz="quarter" idx="1"/>
          </p:nvPr>
        </p:nvSpPr>
        <p:spPr>
          <a:xfrm>
            <a:off x="1981200" y="1295401"/>
            <a:ext cx="8229600" cy="4525963"/>
          </a:xfrm>
        </p:spPr>
        <p:txBody>
          <a:bodyPr>
            <a:normAutofit/>
          </a:bodyPr>
          <a:lstStyle/>
          <a:p>
            <a:r>
              <a:rPr lang="en-US" sz="2400" b="1" dirty="0">
                <a:latin typeface="Times New Roman" pitchFamily="18" charset="0"/>
                <a:cs typeface="Times New Roman" pitchFamily="18" charset="0"/>
              </a:rPr>
              <a:t>Effects of temperature on diarrhea</a:t>
            </a:r>
          </a:p>
          <a:p>
            <a:pPr>
              <a:buFont typeface="Wingdings" pitchFamily="2" charset="2"/>
              <a:buChar char="Ø"/>
            </a:pPr>
            <a:r>
              <a:rPr lang="en-US" sz="2400" dirty="0">
                <a:latin typeface="Times New Roman" pitchFamily="18" charset="0"/>
                <a:cs typeface="Times New Roman" pitchFamily="18" charset="0"/>
              </a:rPr>
              <a:t>Eco-development-wise percent rise in diarrheal cases per 1</a:t>
            </a:r>
            <a:r>
              <a:rPr lang="en-US" sz="2400" baseline="30000" dirty="0">
                <a:latin typeface="Times New Roman" pitchFamily="18" charset="0"/>
                <a:cs typeface="Times New Roman" pitchFamily="18" charset="0"/>
              </a:rPr>
              <a:t>0</a:t>
            </a:r>
            <a:r>
              <a:rPr lang="en-US" sz="2400" dirty="0">
                <a:latin typeface="Times New Roman" pitchFamily="18" charset="0"/>
                <a:cs typeface="Times New Roman" pitchFamily="18" charset="0"/>
              </a:rPr>
              <a:t>C increase in average temperature varied between 0.85% to 5.05% with minimum increase detected in Central </a:t>
            </a:r>
            <a:r>
              <a:rPr lang="en-US" sz="2400" dirty="0" err="1">
                <a:latin typeface="Times New Roman" pitchFamily="18" charset="0"/>
                <a:cs typeface="Times New Roman" pitchFamily="18" charset="0"/>
              </a:rPr>
              <a:t>Terai</a:t>
            </a:r>
            <a:r>
              <a:rPr lang="en-US" sz="2400" dirty="0">
                <a:latin typeface="Times New Roman" pitchFamily="18" charset="0"/>
                <a:cs typeface="Times New Roman" pitchFamily="18" charset="0"/>
              </a:rPr>
              <a:t> and highest in Western Mountain</a:t>
            </a:r>
          </a:p>
          <a:p>
            <a:pPr>
              <a:buFont typeface="Wingdings" pitchFamily="2" charset="2"/>
              <a:buChar char="Ø"/>
            </a:pPr>
            <a:r>
              <a:rPr lang="en-US" sz="2400" dirty="0">
                <a:latin typeface="Times New Roman" pitchFamily="18" charset="0"/>
                <a:cs typeface="Times New Roman" pitchFamily="18" charset="0"/>
              </a:rPr>
              <a:t>Eco-belt-wise effects ranged between 1.46% (</a:t>
            </a:r>
            <a:r>
              <a:rPr lang="en-US" sz="2400" dirty="0" err="1">
                <a:latin typeface="Times New Roman" pitchFamily="18" charset="0"/>
                <a:cs typeface="Times New Roman" pitchFamily="18" charset="0"/>
              </a:rPr>
              <a:t>Terai</a:t>
            </a:r>
            <a:r>
              <a:rPr lang="en-US" sz="2400" dirty="0">
                <a:latin typeface="Times New Roman" pitchFamily="18" charset="0"/>
                <a:cs typeface="Times New Roman" pitchFamily="18" charset="0"/>
              </a:rPr>
              <a:t>) to 3.42% (Mountain)</a:t>
            </a:r>
          </a:p>
          <a:p>
            <a:pPr>
              <a:buFont typeface="Wingdings" pitchFamily="2" charset="2"/>
              <a:buChar char="Ø"/>
            </a:pPr>
            <a:r>
              <a:rPr lang="en-US" sz="2400" dirty="0">
                <a:latin typeface="Times New Roman" pitchFamily="18" charset="0"/>
                <a:cs typeface="Times New Roman" pitchFamily="18" charset="0"/>
              </a:rPr>
              <a:t>Overall effect for Nepal found to be 4.39% (95% CI: 3.95-4.85)</a:t>
            </a:r>
          </a:p>
          <a:p>
            <a:pPr>
              <a:buFont typeface="Wingdings" pitchFamily="2" charset="2"/>
              <a:buChar char="Ø"/>
            </a:pPr>
            <a:endParaRPr lang="en-US" dirty="0"/>
          </a:p>
          <a:p>
            <a:pPr>
              <a:buFont typeface="Wingdings" pitchFamily="2" charset="2"/>
              <a:buChar char="Ø"/>
            </a:pPr>
            <a:endParaRPr lang="en-US" dirty="0"/>
          </a:p>
          <a:p>
            <a:endParaRPr lang="en-US" dirty="0"/>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2286000" y="152400"/>
          <a:ext cx="73152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752600" y="4953001"/>
            <a:ext cx="9144000" cy="646331"/>
          </a:xfrm>
          <a:prstGeom prst="rect">
            <a:avLst/>
          </a:prstGeom>
        </p:spPr>
        <p:txBody>
          <a:bodyPr wrap="square">
            <a:spAutoFit/>
          </a:bodyPr>
          <a:lstStyle/>
          <a:p>
            <a:pPr algn="ctr"/>
            <a:r>
              <a:rPr lang="en-US" dirty="0">
                <a:latin typeface="Times New Roman" pitchFamily="18" charset="0"/>
                <a:cs typeface="Times New Roman" pitchFamily="18" charset="0"/>
              </a:rPr>
              <a:t>0.85% to 5.05% with minimum increase detected in Central </a:t>
            </a:r>
            <a:r>
              <a:rPr lang="en-US" dirty="0" err="1">
                <a:latin typeface="Times New Roman" pitchFamily="18" charset="0"/>
                <a:cs typeface="Times New Roman" pitchFamily="18" charset="0"/>
              </a:rPr>
              <a:t>Terai</a:t>
            </a:r>
            <a:r>
              <a:rPr lang="en-US" dirty="0">
                <a:latin typeface="Times New Roman" pitchFamily="18" charset="0"/>
                <a:cs typeface="Times New Roman" pitchFamily="18" charset="0"/>
              </a:rPr>
              <a:t> and highest in Western Mountain</a:t>
            </a: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b="1" dirty="0">
                <a:latin typeface="Times New Roman" pitchFamily="18" charset="0"/>
                <a:cs typeface="Times New Roman" pitchFamily="18" charset="0"/>
              </a:rPr>
              <a:t>Key findings</a:t>
            </a:r>
          </a:p>
        </p:txBody>
      </p:sp>
      <p:sp>
        <p:nvSpPr>
          <p:cNvPr id="3" name="Content Placeholder 2"/>
          <p:cNvSpPr>
            <a:spLocks noGrp="1"/>
          </p:cNvSpPr>
          <p:nvPr>
            <p:ph sz="quarter" idx="1"/>
          </p:nvPr>
        </p:nvSpPr>
        <p:spPr>
          <a:xfrm>
            <a:off x="1905000" y="990601"/>
            <a:ext cx="8229600" cy="4525963"/>
          </a:xfrm>
        </p:spPr>
        <p:txBody>
          <a:bodyPr>
            <a:normAutofit/>
          </a:bodyPr>
          <a:lstStyle/>
          <a:p>
            <a:r>
              <a:rPr lang="en-US" sz="2400" b="1" dirty="0">
                <a:latin typeface="Times New Roman" pitchFamily="18" charset="0"/>
                <a:cs typeface="Times New Roman" pitchFamily="18" charset="0"/>
              </a:rPr>
              <a:t>Effects of rainfall on diarrhea</a:t>
            </a:r>
          </a:p>
          <a:p>
            <a:pPr>
              <a:buFont typeface="Wingdings" pitchFamily="2" charset="2"/>
              <a:buChar char="Ø"/>
            </a:pPr>
            <a:r>
              <a:rPr lang="en-US" sz="2400" dirty="0">
                <a:latin typeface="Times New Roman" pitchFamily="18" charset="0"/>
                <a:cs typeface="Times New Roman" pitchFamily="18" charset="0"/>
              </a:rPr>
              <a:t>Increase in 1 cm rainfall associated with 0.40% to 0.80% increase in diarrheal cases with minimum increase detected in Central Mountain region and highest found in Western Mountain region</a:t>
            </a:r>
          </a:p>
          <a:p>
            <a:pPr>
              <a:buNone/>
            </a:pPr>
            <a:endParaRPr lang="en-US" sz="2400" dirty="0">
              <a:latin typeface="Times New Roman" pitchFamily="18" charset="0"/>
              <a:cs typeface="Times New Roman" pitchFamily="18" charset="0"/>
            </a:endParaRPr>
          </a:p>
          <a:p>
            <a:pPr>
              <a:buFont typeface="Wingdings" pitchFamily="2" charset="2"/>
              <a:buChar char="Ø"/>
            </a:pPr>
            <a:r>
              <a:rPr lang="en-US" sz="2400" dirty="0">
                <a:latin typeface="Times New Roman" pitchFamily="18" charset="0"/>
                <a:cs typeface="Times New Roman" pitchFamily="18" charset="0"/>
              </a:rPr>
              <a:t>Eco-belt-wise effects ranged between 0.37% (Hill) to 0.48% (Mountain) and statistically insignificant in </a:t>
            </a:r>
            <a:r>
              <a:rPr lang="en-US" sz="2400" dirty="0" err="1">
                <a:latin typeface="Times New Roman" pitchFamily="18" charset="0"/>
                <a:cs typeface="Times New Roman" pitchFamily="18" charset="0"/>
              </a:rPr>
              <a:t>Terai</a:t>
            </a:r>
            <a:endParaRPr lang="en-US" sz="24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a:p>
            <a:pPr>
              <a:buFont typeface="Wingdings" pitchFamily="2" charset="2"/>
              <a:buChar char="Ø"/>
            </a:pPr>
            <a:r>
              <a:rPr lang="en-US" sz="2400" dirty="0">
                <a:latin typeface="Times New Roman" pitchFamily="18" charset="0"/>
                <a:cs typeface="Times New Roman" pitchFamily="18" charset="0"/>
              </a:rPr>
              <a:t>Overall effect for Nepal found to be 0.28% (95% CI: 0.15-0.41)</a:t>
            </a:r>
          </a:p>
          <a:p>
            <a:pPr>
              <a:buNone/>
            </a:pPr>
            <a:endParaRPr lang="en-US" dirty="0"/>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2209800" y="152401"/>
          <a:ext cx="7772400" cy="487679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676400" y="5029201"/>
            <a:ext cx="8763000" cy="646331"/>
          </a:xfrm>
          <a:prstGeom prst="rect">
            <a:avLst/>
          </a:prstGeom>
        </p:spPr>
        <p:txBody>
          <a:bodyPr wrap="square">
            <a:spAutoFit/>
          </a:bodyPr>
          <a:lstStyle/>
          <a:p>
            <a:pPr algn="ctr"/>
            <a:r>
              <a:rPr lang="en-US" dirty="0">
                <a:latin typeface="Times New Roman" pitchFamily="18" charset="0"/>
                <a:cs typeface="Times New Roman" pitchFamily="18" charset="0"/>
              </a:rPr>
              <a:t>0.40% to 0.80% increase in diarrheal cases with minimum increase detected in Central Mountain region and highest found in Western Mountain region</a:t>
            </a: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1981200" y="152400"/>
            <a:ext cx="8229600" cy="762000"/>
          </a:xfrm>
        </p:spPr>
        <p:txBody>
          <a:bodyPr>
            <a:normAutofit/>
          </a:bodyPr>
          <a:lstStyle/>
          <a:p>
            <a:r>
              <a:rPr lang="en-US" sz="3200" b="1" dirty="0">
                <a:latin typeface="Times New Roman" pitchFamily="18" charset="0"/>
                <a:ea typeface="ＭＳ Ｐゴシック" pitchFamily="34" charset="-128"/>
                <a:cs typeface="Times New Roman" pitchFamily="18" charset="0"/>
              </a:rPr>
              <a:t>Waterborne Disease</a:t>
            </a:r>
          </a:p>
        </p:txBody>
      </p:sp>
      <p:sp>
        <p:nvSpPr>
          <p:cNvPr id="84995" name="Rectangle 3"/>
          <p:cNvSpPr>
            <a:spLocks noGrp="1" noChangeArrowheads="1"/>
          </p:cNvSpPr>
          <p:nvPr>
            <p:ph type="body" idx="4294967295"/>
          </p:nvPr>
        </p:nvSpPr>
        <p:spPr>
          <a:xfrm>
            <a:off x="1981200" y="1143000"/>
            <a:ext cx="8229600" cy="4114800"/>
          </a:xfrm>
        </p:spPr>
        <p:txBody>
          <a:bodyPr>
            <a:noAutofit/>
          </a:bodyPr>
          <a:lstStyle/>
          <a:p>
            <a:r>
              <a:rPr lang="en-US" dirty="0">
                <a:latin typeface="Times New Roman" pitchFamily="18" charset="0"/>
                <a:ea typeface="ＭＳ Ｐゴシック" pitchFamily="34" charset="-128"/>
                <a:cs typeface="Times New Roman" pitchFamily="18" charset="0"/>
              </a:rPr>
              <a:t>Climate projections for increased warming and increased extreme events suggest diarrheal diseases may increase</a:t>
            </a:r>
          </a:p>
          <a:p>
            <a:r>
              <a:rPr lang="en-US" dirty="0">
                <a:latin typeface="Times New Roman" pitchFamily="18" charset="0"/>
                <a:ea typeface="ＭＳ Ｐゴシック" pitchFamily="34" charset="-128"/>
                <a:cs typeface="Times New Roman" pitchFamily="18" charset="0"/>
              </a:rPr>
              <a:t>Mitigation and adaptation will be enhanced by understanding the ecology of pathogens</a:t>
            </a:r>
          </a:p>
          <a:p>
            <a:pPr lvl="1"/>
            <a:r>
              <a:rPr lang="en-US" dirty="0">
                <a:latin typeface="Times New Roman" pitchFamily="18" charset="0"/>
                <a:ea typeface="ＭＳ Ｐゴシック" pitchFamily="34" charset="-128"/>
                <a:cs typeface="Times New Roman" pitchFamily="18" charset="0"/>
              </a:rPr>
              <a:t>What underlying factors provide the link to climate?</a:t>
            </a:r>
          </a:p>
          <a:p>
            <a:pPr lvl="1"/>
            <a:r>
              <a:rPr lang="en-US" dirty="0">
                <a:latin typeface="Times New Roman" pitchFamily="18" charset="0"/>
                <a:ea typeface="ＭＳ Ｐゴシック" pitchFamily="34" charset="-128"/>
                <a:cs typeface="Times New Roman" pitchFamily="18" charset="0"/>
              </a:rPr>
              <a:t>How do changing landscapes affect disease incidence under changing climate conditions?</a:t>
            </a:r>
          </a:p>
        </p:txBody>
      </p:sp>
    </p:spTree>
    <p:extLst>
      <p:ext uri="{BB962C8B-B14F-4D97-AF65-F5344CB8AC3E}">
        <p14:creationId xmlns:p14="http://schemas.microsoft.com/office/powerpoint/2010/main" val="3451180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838200"/>
          </a:xfrm>
        </p:spPr>
        <p:txBody>
          <a:bodyPr/>
          <a:lstStyle/>
          <a:p>
            <a:r>
              <a:rPr lang="en-US" b="1" dirty="0"/>
              <a:t>Conclusion</a:t>
            </a:r>
          </a:p>
        </p:txBody>
      </p:sp>
      <p:sp>
        <p:nvSpPr>
          <p:cNvPr id="3" name="Content Placeholder 2"/>
          <p:cNvSpPr>
            <a:spLocks noGrp="1"/>
          </p:cNvSpPr>
          <p:nvPr>
            <p:ph sz="quarter" idx="1"/>
          </p:nvPr>
        </p:nvSpPr>
        <p:spPr>
          <a:xfrm>
            <a:off x="1905000" y="1066800"/>
            <a:ext cx="8229600" cy="5029200"/>
          </a:xfrm>
        </p:spPr>
        <p:txBody>
          <a:bodyPr>
            <a:normAutofit/>
          </a:bodyPr>
          <a:lstStyle/>
          <a:p>
            <a:pPr>
              <a:buFont typeface="Wingdings" pitchFamily="2" charset="2"/>
              <a:buChar char="Ø"/>
            </a:pPr>
            <a:r>
              <a:rPr lang="en-US" sz="2400" dirty="0">
                <a:latin typeface="Times New Roman" pitchFamily="18" charset="0"/>
                <a:cs typeface="Times New Roman" pitchFamily="18" charset="0"/>
              </a:rPr>
              <a:t>Significant effect of air temperature and rainfall on incidence of diarrhea with wide variation across eco-development regions </a:t>
            </a:r>
          </a:p>
          <a:p>
            <a:pPr>
              <a:buFont typeface="Wingdings" pitchFamily="2" charset="2"/>
              <a:buChar char="Ø"/>
            </a:pPr>
            <a:r>
              <a:rPr lang="en-US" sz="2400" dirty="0">
                <a:latin typeface="Times New Roman" pitchFamily="18" charset="0"/>
                <a:cs typeface="Times New Roman" pitchFamily="18" charset="0"/>
              </a:rPr>
              <a:t>The effects of climatic parameters on incidence of diarrhea more pronounced in Mountain and Hill regions compared to </a:t>
            </a:r>
            <a:r>
              <a:rPr lang="en-US" sz="2400" dirty="0" err="1">
                <a:latin typeface="Times New Roman" pitchFamily="18" charset="0"/>
                <a:cs typeface="Times New Roman" pitchFamily="18" charset="0"/>
              </a:rPr>
              <a:t>Terai</a:t>
            </a:r>
            <a:r>
              <a:rPr lang="en-US" sz="2400" dirty="0">
                <a:latin typeface="Times New Roman" pitchFamily="18" charset="0"/>
                <a:cs typeface="Times New Roman" pitchFamily="18" charset="0"/>
              </a:rPr>
              <a:t> region</a:t>
            </a:r>
          </a:p>
          <a:p>
            <a:pPr>
              <a:buFont typeface="Wingdings" pitchFamily="2" charset="2"/>
              <a:buChar char="Ø"/>
            </a:pPr>
            <a:r>
              <a:rPr lang="en-US" sz="2400" dirty="0">
                <a:latin typeface="Times New Roman" pitchFamily="18" charset="0"/>
                <a:cs typeface="Times New Roman" pitchFamily="18" charset="0"/>
              </a:rPr>
              <a:t>Increase in </a:t>
            </a:r>
            <a:r>
              <a:rPr lang="en-US" sz="2400" dirty="0" err="1">
                <a:latin typeface="Times New Roman" pitchFamily="18" charset="0"/>
                <a:cs typeface="Times New Roman" pitchFamily="18" charset="0"/>
              </a:rPr>
              <a:t>diarrehal</a:t>
            </a:r>
            <a:r>
              <a:rPr lang="en-US" sz="2400" dirty="0">
                <a:latin typeface="Times New Roman" pitchFamily="18" charset="0"/>
                <a:cs typeface="Times New Roman" pitchFamily="18" charset="0"/>
              </a:rPr>
              <a:t> incidence despite increase in water supply and sanitation coverage </a:t>
            </a:r>
          </a:p>
          <a:p>
            <a:pPr>
              <a:buFont typeface="Wingdings" pitchFamily="2" charset="2"/>
              <a:buChar char="Ø"/>
            </a:pPr>
            <a:r>
              <a:rPr lang="en-US" sz="2400" dirty="0">
                <a:latin typeface="Times New Roman" pitchFamily="18" charset="0"/>
                <a:cs typeface="Times New Roman" pitchFamily="18" charset="0"/>
              </a:rPr>
              <a:t>Existing diarrhea control program should be designed and updated from climate change adaptation perspective to reduce burden of diarrheal diseases in Nepal</a:t>
            </a:r>
          </a:p>
          <a:p>
            <a:endParaRPr lang="en-US" dirty="0"/>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Box 1"/>
          <p:cNvSpPr txBox="1">
            <a:spLocks noChangeArrowheads="1"/>
          </p:cNvSpPr>
          <p:nvPr/>
        </p:nvSpPr>
        <p:spPr bwMode="auto">
          <a:xfrm>
            <a:off x="8759826" y="6402389"/>
            <a:ext cx="3313113" cy="339725"/>
          </a:xfrm>
          <a:prstGeom prst="rect">
            <a:avLst/>
          </a:prstGeom>
          <a:noFill/>
          <a:ln w="9525">
            <a:noFill/>
            <a:miter lim="800000"/>
            <a:headEnd/>
            <a:tailEnd/>
          </a:ln>
        </p:spPr>
        <p:txBody>
          <a:bodyPr>
            <a:spAutoFit/>
          </a:bodyPr>
          <a:lstStyle/>
          <a:p>
            <a:r>
              <a:rPr lang="de-DE" sz="1600">
                <a:solidFill>
                  <a:schemeClr val="bg1"/>
                </a:solidFill>
                <a:latin typeface="Arial" charset="0"/>
                <a:cs typeface="Arial" charset="0"/>
              </a:rPr>
              <a:t>Meghnath Dhimal</a:t>
            </a:r>
            <a:endParaRPr lang="en-US" sz="1600">
              <a:solidFill>
                <a:schemeClr val="bg1"/>
              </a:solidFill>
              <a:latin typeface="Arial" charset="0"/>
              <a:cs typeface="Arial" charset="0"/>
            </a:endParaRPr>
          </a:p>
        </p:txBody>
      </p:sp>
      <p:sp>
        <p:nvSpPr>
          <p:cNvPr id="4" name="Rectangle 3"/>
          <p:cNvSpPr/>
          <p:nvPr/>
        </p:nvSpPr>
        <p:spPr>
          <a:xfrm>
            <a:off x="4368604" y="2967335"/>
            <a:ext cx="3454792" cy="923330"/>
          </a:xfrm>
          <a:prstGeom prst="rect">
            <a:avLst/>
          </a:prstGeom>
          <a:noFill/>
        </p:spPr>
        <p:txBody>
          <a:bodyPr wrap="none" lIns="91440" tIns="45720" rIns="91440" bIns="45720">
            <a:spAutoFit/>
          </a:bodyPr>
          <a:lstStyle/>
          <a:p>
            <a:pPr algn="ctr"/>
            <a:r>
              <a:rPr lang="de-DE"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Thank you</a:t>
            </a:r>
            <a:endPar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Rectangle 4"/>
          <p:cNvSpPr/>
          <p:nvPr/>
        </p:nvSpPr>
        <p:spPr>
          <a:xfrm>
            <a:off x="4397458" y="2967335"/>
            <a:ext cx="3397084"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de-D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Thank you</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792162"/>
          </a:xfrm>
        </p:spPr>
        <p:txBody>
          <a:bodyPr>
            <a:normAutofit/>
          </a:bodyPr>
          <a:lstStyle/>
          <a:p>
            <a:r>
              <a:rPr lang="en-US" sz="3200" b="1" dirty="0">
                <a:solidFill>
                  <a:schemeClr val="tx2"/>
                </a:solidFill>
                <a:latin typeface="Times New Roman" pitchFamily="18" charset="0"/>
                <a:cs typeface="Times New Roman" pitchFamily="18" charset="0"/>
              </a:rPr>
              <a:t>Outline of presentation </a:t>
            </a:r>
          </a:p>
        </p:txBody>
      </p:sp>
      <p:sp>
        <p:nvSpPr>
          <p:cNvPr id="3" name="Content Placeholder 2"/>
          <p:cNvSpPr>
            <a:spLocks noGrp="1"/>
          </p:cNvSpPr>
          <p:nvPr>
            <p:ph idx="1"/>
          </p:nvPr>
        </p:nvSpPr>
        <p:spPr>
          <a:xfrm>
            <a:off x="1981200" y="1295401"/>
            <a:ext cx="8229600" cy="4525963"/>
          </a:xfrm>
        </p:spPr>
        <p:txBody>
          <a:bodyPr>
            <a:normAutofit lnSpcReduction="10000"/>
          </a:bodyPr>
          <a:lstStyle/>
          <a:p>
            <a:pPr marL="571500" indent="-571500" algn="just">
              <a:buNone/>
              <a:defRPr/>
            </a:pPr>
            <a:r>
              <a:rPr lang="en-US" dirty="0">
                <a:latin typeface="Times New Roman" pitchFamily="18" charset="0"/>
                <a:cs typeface="Times New Roman" pitchFamily="18" charset="0"/>
              </a:rPr>
              <a:t>Background and rationale of the study</a:t>
            </a:r>
          </a:p>
          <a:p>
            <a:pPr marL="571500" indent="-571500" algn="just">
              <a:buNone/>
              <a:defRPr/>
            </a:pPr>
            <a:endParaRPr lang="en-US" dirty="0">
              <a:latin typeface="Times New Roman" pitchFamily="18" charset="0"/>
              <a:cs typeface="Times New Roman" pitchFamily="18" charset="0"/>
            </a:endParaRPr>
          </a:p>
          <a:p>
            <a:pPr marL="571500" indent="-571500" algn="just">
              <a:buNone/>
              <a:defRPr/>
            </a:pPr>
            <a:r>
              <a:rPr lang="en-US" dirty="0">
                <a:latin typeface="Times New Roman" pitchFamily="18" charset="0"/>
                <a:cs typeface="Times New Roman" pitchFamily="18" charset="0"/>
              </a:rPr>
              <a:t>Objective of the study </a:t>
            </a:r>
          </a:p>
          <a:p>
            <a:pPr marL="571500" indent="-571500" algn="just">
              <a:buNone/>
              <a:defRPr/>
            </a:pPr>
            <a:endParaRPr lang="en-US" dirty="0">
              <a:latin typeface="Times New Roman" pitchFamily="18" charset="0"/>
              <a:cs typeface="Times New Roman" pitchFamily="18" charset="0"/>
            </a:endParaRPr>
          </a:p>
          <a:p>
            <a:pPr marL="571500" indent="-571500" algn="just">
              <a:buNone/>
              <a:defRPr/>
            </a:pPr>
            <a:r>
              <a:rPr lang="en-US" dirty="0">
                <a:latin typeface="Times New Roman" pitchFamily="18" charset="0"/>
                <a:cs typeface="Times New Roman" pitchFamily="18" charset="0"/>
              </a:rPr>
              <a:t>Methodology </a:t>
            </a:r>
          </a:p>
          <a:p>
            <a:pPr marL="571500" indent="-571500" algn="just">
              <a:buNone/>
              <a:defRPr/>
            </a:pPr>
            <a:endParaRPr lang="en-US" dirty="0">
              <a:latin typeface="Times New Roman" pitchFamily="18" charset="0"/>
              <a:cs typeface="Times New Roman" pitchFamily="18" charset="0"/>
            </a:endParaRPr>
          </a:p>
          <a:p>
            <a:pPr marL="571500" indent="-571500" algn="just">
              <a:buNone/>
              <a:defRPr/>
            </a:pPr>
            <a:r>
              <a:rPr lang="en-US" dirty="0">
                <a:latin typeface="Times New Roman" pitchFamily="18" charset="0"/>
                <a:cs typeface="Times New Roman" pitchFamily="18" charset="0"/>
              </a:rPr>
              <a:t>Key findings </a:t>
            </a:r>
          </a:p>
          <a:p>
            <a:pPr marL="571500" indent="-571500" algn="just">
              <a:buNone/>
              <a:defRPr/>
            </a:pPr>
            <a:endParaRPr lang="en-US" dirty="0">
              <a:latin typeface="Times New Roman" pitchFamily="18" charset="0"/>
              <a:cs typeface="Times New Roman" pitchFamily="18" charset="0"/>
            </a:endParaRPr>
          </a:p>
          <a:p>
            <a:pPr marL="571500" indent="-571500" algn="just">
              <a:buNone/>
              <a:defRPr/>
            </a:pPr>
            <a:r>
              <a:rPr lang="en-US" dirty="0">
                <a:latin typeface="Times New Roman" pitchFamily="18" charset="0"/>
                <a:cs typeface="Times New Roman" pitchFamily="18" charset="0"/>
              </a:rPr>
              <a:t>Conclusion </a:t>
            </a:r>
          </a:p>
        </p:txBody>
      </p:sp>
    </p:spTree>
    <p:extLst>
      <p:ext uri="{BB962C8B-B14F-4D97-AF65-F5344CB8AC3E}">
        <p14:creationId xmlns:p14="http://schemas.microsoft.com/office/powerpoint/2010/main" val="1920146408"/>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981200" y="0"/>
            <a:ext cx="8229600" cy="1143000"/>
          </a:xfrm>
        </p:spPr>
        <p:txBody>
          <a:bodyPr>
            <a:normAutofit/>
          </a:bodyPr>
          <a:lstStyle/>
          <a:p>
            <a:r>
              <a:rPr lang="en-US" sz="3600" b="1" dirty="0">
                <a:latin typeface="Times New Roman" pitchFamily="18" charset="0"/>
                <a:cs typeface="Times New Roman" pitchFamily="18" charset="0"/>
              </a:rPr>
              <a:t>Climate Sensitive Health Risks in Nepal</a:t>
            </a:r>
          </a:p>
        </p:txBody>
      </p:sp>
      <p:sp>
        <p:nvSpPr>
          <p:cNvPr id="36867" name="Content Placeholder 2"/>
          <p:cNvSpPr>
            <a:spLocks noGrp="1"/>
          </p:cNvSpPr>
          <p:nvPr>
            <p:ph idx="1"/>
          </p:nvPr>
        </p:nvSpPr>
        <p:spPr>
          <a:xfrm>
            <a:off x="1981200" y="1143001"/>
            <a:ext cx="8229600" cy="4525963"/>
          </a:xfrm>
        </p:spPr>
        <p:txBody>
          <a:bodyPr>
            <a:normAutofit/>
          </a:bodyPr>
          <a:lstStyle/>
          <a:p>
            <a:r>
              <a:rPr lang="en-US" dirty="0">
                <a:latin typeface="Times New Roman" pitchFamily="18" charset="0"/>
                <a:cs typeface="Times New Roman" pitchFamily="18" charset="0"/>
              </a:rPr>
              <a:t>Vector borne diseases </a:t>
            </a:r>
          </a:p>
          <a:p>
            <a:r>
              <a:rPr lang="en-US" b="1" dirty="0">
                <a:latin typeface="Times New Roman" pitchFamily="18" charset="0"/>
                <a:cs typeface="Times New Roman" pitchFamily="18" charset="0"/>
              </a:rPr>
              <a:t>Diarrheal diseases including cholera </a:t>
            </a:r>
          </a:p>
          <a:p>
            <a:r>
              <a:rPr lang="en-US" dirty="0">
                <a:latin typeface="Times New Roman" pitchFamily="18" charset="0"/>
                <a:cs typeface="Times New Roman" pitchFamily="18" charset="0"/>
              </a:rPr>
              <a:t>Malnutrition</a:t>
            </a:r>
          </a:p>
          <a:p>
            <a:r>
              <a:rPr lang="en-US" dirty="0">
                <a:latin typeface="Times New Roman" pitchFamily="18" charset="0"/>
                <a:cs typeface="Times New Roman" pitchFamily="18" charset="0"/>
              </a:rPr>
              <a:t>Cardio-respiratory diseases </a:t>
            </a:r>
          </a:p>
          <a:p>
            <a:r>
              <a:rPr lang="en-US" dirty="0">
                <a:latin typeface="Times New Roman" pitchFamily="18" charset="0"/>
                <a:cs typeface="Times New Roman" pitchFamily="18" charset="0"/>
              </a:rPr>
              <a:t>Psychological stress </a:t>
            </a:r>
          </a:p>
          <a:p>
            <a:r>
              <a:rPr lang="en-US" dirty="0">
                <a:latin typeface="Times New Roman" pitchFamily="18" charset="0"/>
                <a:cs typeface="Times New Roman" pitchFamily="18" charset="0"/>
              </a:rPr>
              <a:t>Extreme weather related health effects</a:t>
            </a:r>
          </a:p>
          <a:p>
            <a:r>
              <a:rPr lang="en-US" dirty="0">
                <a:latin typeface="Times New Roman" pitchFamily="18" charset="0"/>
                <a:cs typeface="Times New Roman" pitchFamily="18" charset="0"/>
              </a:rPr>
              <a:t>Injuries  </a:t>
            </a:r>
          </a:p>
        </p:txBody>
      </p:sp>
    </p:spTree>
    <p:extLst>
      <p:ext uri="{BB962C8B-B14F-4D97-AF65-F5344CB8AC3E}">
        <p14:creationId xmlns:p14="http://schemas.microsoft.com/office/powerpoint/2010/main" val="1353594024"/>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6443"/>
            <a:ext cx="8229600" cy="609600"/>
          </a:xfrm>
        </p:spPr>
        <p:txBody>
          <a:bodyPr>
            <a:normAutofit/>
          </a:bodyPr>
          <a:lstStyle/>
          <a:p>
            <a:r>
              <a:rPr lang="en-US" sz="3200" b="1" dirty="0">
                <a:latin typeface="Times New Roman" pitchFamily="18" charset="0"/>
                <a:cs typeface="Times New Roman" pitchFamily="18" charset="0"/>
              </a:rPr>
              <a:t>Background and rationale of the study </a:t>
            </a:r>
          </a:p>
        </p:txBody>
      </p:sp>
      <p:sp>
        <p:nvSpPr>
          <p:cNvPr id="3" name="Content Placeholder 2"/>
          <p:cNvSpPr>
            <a:spLocks noGrp="1"/>
          </p:cNvSpPr>
          <p:nvPr>
            <p:ph idx="1"/>
          </p:nvPr>
        </p:nvSpPr>
        <p:spPr>
          <a:xfrm>
            <a:off x="1981200" y="762000"/>
            <a:ext cx="8458200" cy="5257800"/>
          </a:xfrm>
        </p:spPr>
        <p:txBody>
          <a:bodyPr>
            <a:normAutofit fontScale="47500" lnSpcReduction="20000"/>
          </a:bodyPr>
          <a:lstStyle/>
          <a:p>
            <a:r>
              <a:rPr lang="en-US" sz="5100" dirty="0">
                <a:latin typeface="Times New Roman" pitchFamily="18" charset="0"/>
                <a:cs typeface="Times New Roman" pitchFamily="18" charset="0"/>
              </a:rPr>
              <a:t>The global climate change is expected to increase the risk of diarrheal diseases</a:t>
            </a:r>
          </a:p>
          <a:p>
            <a:pPr>
              <a:buNone/>
            </a:pPr>
            <a:endParaRPr lang="en-US" sz="5100" dirty="0">
              <a:latin typeface="Times New Roman" pitchFamily="18" charset="0"/>
              <a:cs typeface="Times New Roman" pitchFamily="18" charset="0"/>
            </a:endParaRPr>
          </a:p>
          <a:p>
            <a:r>
              <a:rPr lang="en-GB" sz="5100" dirty="0">
                <a:latin typeface="Times New Roman" pitchFamily="18" charset="0"/>
                <a:cs typeface="Times New Roman" pitchFamily="18" charset="0"/>
              </a:rPr>
              <a:t>Pacific Island - rise of 1</a:t>
            </a:r>
            <a:r>
              <a:rPr lang="en-GB" sz="5100" baseline="30000" dirty="0">
                <a:latin typeface="Times New Roman" pitchFamily="18" charset="0"/>
                <a:cs typeface="Times New Roman" pitchFamily="18" charset="0"/>
              </a:rPr>
              <a:t>o</a:t>
            </a:r>
            <a:r>
              <a:rPr lang="en-GB" sz="5100" dirty="0">
                <a:latin typeface="Times New Roman" pitchFamily="18" charset="0"/>
                <a:cs typeface="Times New Roman" pitchFamily="18" charset="0"/>
              </a:rPr>
              <a:t>C could lead to 3% increase in the incidence of diarrhoea (</a:t>
            </a:r>
            <a:r>
              <a:rPr lang="en-GB" sz="5100" dirty="0">
                <a:latin typeface="Times New Roman" pitchFamily="18" charset="0"/>
                <a:cs typeface="Times New Roman" pitchFamily="18" charset="0"/>
                <a:hlinkClick r:id="" action="ppaction://hlinkfile" tooltip="Singh, 2001 #43"/>
              </a:rPr>
              <a:t>Singh et al., 2001</a:t>
            </a:r>
            <a:r>
              <a:rPr lang="en-GB" sz="5100" dirty="0">
                <a:latin typeface="Times New Roman" pitchFamily="18" charset="0"/>
                <a:cs typeface="Times New Roman" pitchFamily="18" charset="0"/>
              </a:rPr>
              <a:t>)</a:t>
            </a:r>
          </a:p>
          <a:p>
            <a:pPr>
              <a:buNone/>
            </a:pPr>
            <a:endParaRPr lang="en-GB" sz="5100" dirty="0">
              <a:latin typeface="Times New Roman" pitchFamily="18" charset="0"/>
              <a:cs typeface="Times New Roman" pitchFamily="18" charset="0"/>
            </a:endParaRPr>
          </a:p>
          <a:p>
            <a:r>
              <a:rPr lang="en-GB" sz="5100" dirty="0">
                <a:latin typeface="Times New Roman" pitchFamily="18" charset="0"/>
                <a:cs typeface="Times New Roman" pitchFamily="18" charset="0"/>
              </a:rPr>
              <a:t>Peru - rise of 1</a:t>
            </a:r>
            <a:r>
              <a:rPr lang="en-GB" sz="5100" baseline="30000" dirty="0">
                <a:latin typeface="Times New Roman" pitchFamily="18" charset="0"/>
                <a:cs typeface="Times New Roman" pitchFamily="18" charset="0"/>
              </a:rPr>
              <a:t>o</a:t>
            </a:r>
            <a:r>
              <a:rPr lang="en-GB" sz="5100" dirty="0">
                <a:latin typeface="Times New Roman" pitchFamily="18" charset="0"/>
                <a:cs typeface="Times New Roman" pitchFamily="18" charset="0"/>
              </a:rPr>
              <a:t>C could lead to 8% increase in the incidence of diarrhoea (</a:t>
            </a:r>
            <a:r>
              <a:rPr lang="en-GB" sz="5100" dirty="0" err="1">
                <a:latin typeface="Times New Roman" pitchFamily="18" charset="0"/>
                <a:cs typeface="Times New Roman" pitchFamily="18" charset="0"/>
                <a:hlinkClick r:id="" action="ppaction://hlinkfile" tooltip="Checkley, 2000 #10"/>
              </a:rPr>
              <a:t>Checkley</a:t>
            </a:r>
            <a:r>
              <a:rPr lang="en-GB" sz="5100" dirty="0">
                <a:latin typeface="Times New Roman" pitchFamily="18" charset="0"/>
                <a:cs typeface="Times New Roman" pitchFamily="18" charset="0"/>
                <a:hlinkClick r:id="" action="ppaction://hlinkfile" tooltip="Checkley, 2000 #10"/>
              </a:rPr>
              <a:t> et al., 2000</a:t>
            </a:r>
            <a:r>
              <a:rPr lang="en-GB" sz="5100" dirty="0">
                <a:latin typeface="Times New Roman" pitchFamily="18" charset="0"/>
                <a:cs typeface="Times New Roman" pitchFamily="18" charset="0"/>
              </a:rPr>
              <a:t>)</a:t>
            </a:r>
          </a:p>
          <a:p>
            <a:pPr>
              <a:buNone/>
            </a:pPr>
            <a:endParaRPr lang="en-GB" sz="5100" dirty="0">
              <a:latin typeface="Times New Roman" pitchFamily="18" charset="0"/>
              <a:cs typeface="Times New Roman" pitchFamily="18" charset="0"/>
            </a:endParaRPr>
          </a:p>
          <a:p>
            <a:r>
              <a:rPr lang="en-GB" sz="5100" dirty="0">
                <a:latin typeface="Times New Roman" pitchFamily="18" charset="0"/>
                <a:cs typeface="Times New Roman" pitchFamily="18" charset="0"/>
              </a:rPr>
              <a:t>A systematic review and analysis- increase in ambient temperature associated with increase in all-cause and bacterial diarrhoea (</a:t>
            </a:r>
            <a:r>
              <a:rPr lang="en-GB" sz="5100" dirty="0">
                <a:latin typeface="Times New Roman" pitchFamily="18" charset="0"/>
                <a:cs typeface="Times New Roman" pitchFamily="18" charset="0"/>
                <a:hlinkClick r:id="" action="ppaction://hlinkfile" tooltip="Carlton, 2016 #1"/>
              </a:rPr>
              <a:t>Carlton et al., 2016</a:t>
            </a:r>
            <a:r>
              <a:rPr lang="en-GB" sz="5100" dirty="0">
                <a:latin typeface="Times New Roman" pitchFamily="18" charset="0"/>
                <a:cs typeface="Times New Roman" pitchFamily="18" charset="0"/>
              </a:rPr>
              <a:t>).</a:t>
            </a:r>
          </a:p>
          <a:p>
            <a:endParaRPr lang="en-GB" sz="5100" dirty="0">
              <a:latin typeface="Times New Roman" pitchFamily="18" charset="0"/>
              <a:cs typeface="Times New Roman" pitchFamily="18" charset="0"/>
            </a:endParaRPr>
          </a:p>
          <a:p>
            <a:r>
              <a:rPr lang="en-GB" sz="5100" dirty="0">
                <a:latin typeface="Times New Roman" pitchFamily="18" charset="0"/>
                <a:cs typeface="Times New Roman" pitchFamily="18" charset="0"/>
              </a:rPr>
              <a:t>No studies on effects of climatic factors on diarrheal diseases incidence in Nepal </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93241892"/>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idx="4294967295"/>
          </p:nvPr>
        </p:nvSpPr>
        <p:spPr>
          <a:xfrm>
            <a:off x="1981200" y="76200"/>
            <a:ext cx="8229600" cy="609600"/>
          </a:xfrm>
        </p:spPr>
        <p:txBody>
          <a:bodyPr>
            <a:normAutofit/>
          </a:bodyPr>
          <a:lstStyle/>
          <a:p>
            <a:r>
              <a:rPr lang="en-US" sz="3200" dirty="0">
                <a:latin typeface="Times New Roman" pitchFamily="18" charset="0"/>
                <a:ea typeface="ＭＳ Ｐゴシック" pitchFamily="34" charset="-128"/>
                <a:cs typeface="Times New Roman" pitchFamily="18" charset="0"/>
              </a:rPr>
              <a:t>Diarrheal Disease Pathways</a:t>
            </a:r>
          </a:p>
        </p:txBody>
      </p:sp>
      <p:pic>
        <p:nvPicPr>
          <p:cNvPr id="2560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665163"/>
            <a:ext cx="81534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6"/>
          <p:cNvSpPr txBox="1">
            <a:spLocks noChangeArrowheads="1"/>
          </p:cNvSpPr>
          <p:nvPr/>
        </p:nvSpPr>
        <p:spPr bwMode="auto">
          <a:xfrm>
            <a:off x="3184526" y="5775326"/>
            <a:ext cx="2682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37931725" indent="-37474525" eaLnBrk="0" hangingPunct="0">
              <a:defRPr sz="2400">
                <a:solidFill>
                  <a:schemeClr val="tx1"/>
                </a:solidFill>
                <a:latin typeface="Times New Roman" pitchFamily="18" charset="0"/>
                <a:ea typeface="ＭＳ Ｐゴシック" pitchFamily="34" charset="-128"/>
              </a:defRPr>
            </a:lvl2pPr>
            <a:lvl3pPr eaLnBrk="0" hangingPunct="0">
              <a:defRPr sz="2400">
                <a:solidFill>
                  <a:schemeClr val="tx1"/>
                </a:solidFill>
                <a:latin typeface="Times New Roman" pitchFamily="18" charset="0"/>
                <a:ea typeface="ＭＳ Ｐゴシック" pitchFamily="34" charset="-128"/>
              </a:defRPr>
            </a:lvl3pPr>
            <a:lvl4pPr eaLnBrk="0" hangingPunct="0">
              <a:defRPr sz="2400">
                <a:solidFill>
                  <a:schemeClr val="tx1"/>
                </a:solidFill>
                <a:latin typeface="Times New Roman" pitchFamily="18" charset="0"/>
                <a:ea typeface="ＭＳ Ｐゴシック" pitchFamily="34" charset="-128"/>
              </a:defRPr>
            </a:lvl4pPr>
            <a:lvl5pPr eaLnBrk="0" hangingPunct="0">
              <a:defRPr sz="2400">
                <a:solidFill>
                  <a:schemeClr val="tx1"/>
                </a:solidFill>
                <a:latin typeface="Times New Roman" pitchFamily="18" charset="0"/>
                <a:ea typeface="ＭＳ Ｐゴシック" pitchFamily="34"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600" dirty="0" err="1">
                <a:latin typeface="Arial" charset="0"/>
              </a:rPr>
              <a:t>Prüss-Üstün</a:t>
            </a:r>
            <a:r>
              <a:rPr lang="en-US" sz="1600" dirty="0">
                <a:latin typeface="Arial" charset="0"/>
              </a:rPr>
              <a:t> et al., 2008</a:t>
            </a:r>
          </a:p>
          <a:p>
            <a:pPr eaLnBrk="1" hangingPunct="1"/>
            <a:endParaRPr lang="en-US" dirty="0">
              <a:latin typeface="Arial" charset="0"/>
            </a:endParaRPr>
          </a:p>
        </p:txBody>
      </p:sp>
    </p:spTree>
    <p:extLst>
      <p:ext uri="{BB962C8B-B14F-4D97-AF65-F5344CB8AC3E}">
        <p14:creationId xmlns:p14="http://schemas.microsoft.com/office/powerpoint/2010/main" val="3037556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6443"/>
            <a:ext cx="8229600" cy="609600"/>
          </a:xfrm>
        </p:spPr>
        <p:txBody>
          <a:bodyPr>
            <a:normAutofit/>
          </a:bodyPr>
          <a:lstStyle/>
          <a:p>
            <a:r>
              <a:rPr lang="en-US" sz="3200" b="1" dirty="0">
                <a:latin typeface="Times New Roman" pitchFamily="18" charset="0"/>
                <a:cs typeface="Times New Roman" pitchFamily="18" charset="0"/>
              </a:rPr>
              <a:t>Objective of the study </a:t>
            </a:r>
          </a:p>
        </p:txBody>
      </p:sp>
      <p:sp>
        <p:nvSpPr>
          <p:cNvPr id="3" name="Content Placeholder 2"/>
          <p:cNvSpPr>
            <a:spLocks noGrp="1"/>
          </p:cNvSpPr>
          <p:nvPr>
            <p:ph idx="1"/>
          </p:nvPr>
        </p:nvSpPr>
        <p:spPr>
          <a:xfrm>
            <a:off x="1981200" y="960438"/>
            <a:ext cx="8382000" cy="4525963"/>
          </a:xfrm>
        </p:spPr>
        <p:txBody>
          <a:bodyPr>
            <a:normAutofit fontScale="92500" lnSpcReduction="10000"/>
          </a:bodyPr>
          <a:lstStyle/>
          <a:p>
            <a:pPr marL="0" indent="0">
              <a:buNone/>
            </a:pPr>
            <a:r>
              <a:rPr lang="en-GB" sz="3300" dirty="0">
                <a:latin typeface="Times New Roman" pitchFamily="18" charset="0"/>
                <a:cs typeface="Times New Roman" pitchFamily="18" charset="0"/>
              </a:rPr>
              <a:t>The main objective of this study is to assess effects of climatic factors on the incidence of diarrheal diseases in Nepal</a:t>
            </a:r>
          </a:p>
          <a:p>
            <a:pPr marL="0" indent="0">
              <a:buNone/>
            </a:pPr>
            <a:endParaRPr lang="en-GB" sz="3300" dirty="0">
              <a:latin typeface="Times New Roman" pitchFamily="18" charset="0"/>
              <a:cs typeface="Times New Roman" pitchFamily="18" charset="0"/>
            </a:endParaRPr>
          </a:p>
          <a:p>
            <a:pPr marL="0" indent="0">
              <a:buNone/>
            </a:pPr>
            <a:r>
              <a:rPr lang="en-GB" sz="3300" dirty="0">
                <a:latin typeface="Times New Roman" pitchFamily="18" charset="0"/>
                <a:cs typeface="Times New Roman" pitchFamily="18" charset="0"/>
              </a:rPr>
              <a:t>The specific objectives of this study are </a:t>
            </a:r>
            <a:endParaRPr lang="en-US" sz="3300" dirty="0">
              <a:latin typeface="Times New Roman" pitchFamily="18" charset="0"/>
              <a:cs typeface="Times New Roman" pitchFamily="18" charset="0"/>
            </a:endParaRPr>
          </a:p>
          <a:p>
            <a:pPr lvl="0"/>
            <a:r>
              <a:rPr lang="en-GB" sz="3300" dirty="0">
                <a:latin typeface="Times New Roman" pitchFamily="18" charset="0"/>
                <a:cs typeface="Times New Roman" pitchFamily="18" charset="0"/>
              </a:rPr>
              <a:t>To assess  effects of climatic factors on the incidence of diarrheal disease using time series data </a:t>
            </a:r>
            <a:endParaRPr lang="en-US" sz="3300" dirty="0">
              <a:latin typeface="Times New Roman" pitchFamily="18" charset="0"/>
              <a:cs typeface="Times New Roman" pitchFamily="18" charset="0"/>
            </a:endParaRPr>
          </a:p>
          <a:p>
            <a:pPr lvl="0"/>
            <a:r>
              <a:rPr lang="en-GB" sz="3300" dirty="0">
                <a:latin typeface="Times New Roman" pitchFamily="18" charset="0"/>
                <a:cs typeface="Times New Roman" pitchFamily="18" charset="0"/>
              </a:rPr>
              <a:t>To explore effect of water supply and sanitation coverage on the diarrheal incidence </a:t>
            </a:r>
            <a:endParaRPr lang="en-US" sz="3300" dirty="0">
              <a:latin typeface="Times New Roman" pitchFamily="18" charset="0"/>
              <a:cs typeface="Times New Roman" pitchFamily="18" charset="0"/>
            </a:endParaRPr>
          </a:p>
          <a:p>
            <a:endParaRPr lang="en-US" dirty="0"/>
          </a:p>
          <a:p>
            <a:endParaRPr lang="en-US" dirty="0"/>
          </a:p>
        </p:txBody>
      </p:sp>
    </p:spTree>
    <p:extLst>
      <p:ext uri="{BB962C8B-B14F-4D97-AF65-F5344CB8AC3E}">
        <p14:creationId xmlns:p14="http://schemas.microsoft.com/office/powerpoint/2010/main" val="1166843732"/>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533400"/>
          </a:xfrm>
        </p:spPr>
        <p:txBody>
          <a:bodyPr>
            <a:normAutofit/>
          </a:bodyPr>
          <a:lstStyle/>
          <a:p>
            <a:r>
              <a:rPr lang="en-US" sz="3200" b="1" dirty="0">
                <a:latin typeface="Times New Roman" pitchFamily="18" charset="0"/>
                <a:cs typeface="Times New Roman" pitchFamily="18" charset="0"/>
              </a:rPr>
              <a:t>Methodology</a:t>
            </a:r>
          </a:p>
        </p:txBody>
      </p:sp>
      <p:sp>
        <p:nvSpPr>
          <p:cNvPr id="3" name="Content Placeholder 2"/>
          <p:cNvSpPr>
            <a:spLocks noGrp="1"/>
          </p:cNvSpPr>
          <p:nvPr>
            <p:ph sz="quarter" idx="1"/>
          </p:nvPr>
        </p:nvSpPr>
        <p:spPr>
          <a:xfrm>
            <a:off x="1905000" y="838200"/>
            <a:ext cx="8503920" cy="5026152"/>
          </a:xfrm>
        </p:spPr>
        <p:txBody>
          <a:bodyPr>
            <a:normAutofit fontScale="25000" lnSpcReduction="20000"/>
          </a:bodyPr>
          <a:lstStyle/>
          <a:p>
            <a:r>
              <a:rPr lang="en-US" sz="8000" dirty="0">
                <a:latin typeface="Times New Roman" pitchFamily="18" charset="0"/>
                <a:cs typeface="Times New Roman" pitchFamily="18" charset="0"/>
              </a:rPr>
              <a:t>Climatic data -Department of Hydrology and Meteorology (1970-2014)</a:t>
            </a:r>
          </a:p>
          <a:p>
            <a:pPr>
              <a:buNone/>
            </a:pPr>
            <a:endParaRPr lang="en-US" sz="8000" dirty="0">
              <a:latin typeface="Times New Roman" pitchFamily="18" charset="0"/>
              <a:cs typeface="Times New Roman" pitchFamily="18" charset="0"/>
            </a:endParaRPr>
          </a:p>
          <a:p>
            <a:r>
              <a:rPr lang="en-US" sz="8000" dirty="0">
                <a:latin typeface="Times New Roman" pitchFamily="18" charset="0"/>
                <a:cs typeface="Times New Roman" pitchFamily="18" charset="0"/>
              </a:rPr>
              <a:t>Diarrheal data – HMIS, HSIS (2002-2014) and districts </a:t>
            </a:r>
          </a:p>
          <a:p>
            <a:pPr>
              <a:buNone/>
            </a:pPr>
            <a:endParaRPr lang="en-US" sz="8000" dirty="0">
              <a:latin typeface="Times New Roman" pitchFamily="18" charset="0"/>
              <a:cs typeface="Times New Roman" pitchFamily="18" charset="0"/>
            </a:endParaRPr>
          </a:p>
          <a:p>
            <a:r>
              <a:rPr lang="en-US" sz="8000" dirty="0">
                <a:latin typeface="Times New Roman" pitchFamily="18" charset="0"/>
                <a:cs typeface="Times New Roman" pitchFamily="18" charset="0"/>
              </a:rPr>
              <a:t>Water supply and sanitation coverage data -  DWSS (2001-2015)</a:t>
            </a:r>
          </a:p>
          <a:p>
            <a:pPr>
              <a:buNone/>
            </a:pPr>
            <a:endParaRPr lang="en-US" sz="8000" dirty="0">
              <a:latin typeface="Times New Roman" pitchFamily="18" charset="0"/>
              <a:cs typeface="Times New Roman" pitchFamily="18" charset="0"/>
            </a:endParaRPr>
          </a:p>
          <a:p>
            <a:r>
              <a:rPr lang="en-US" sz="8000" dirty="0">
                <a:latin typeface="Times New Roman" pitchFamily="18" charset="0"/>
                <a:cs typeface="Times New Roman" pitchFamily="18" charset="0"/>
              </a:rPr>
              <a:t>Trend analysis of climatic data using Surfer software</a:t>
            </a:r>
          </a:p>
          <a:p>
            <a:pPr>
              <a:buNone/>
            </a:pPr>
            <a:endParaRPr lang="en-US" sz="8000" dirty="0">
              <a:latin typeface="Times New Roman" pitchFamily="18" charset="0"/>
              <a:cs typeface="Times New Roman" pitchFamily="18" charset="0"/>
            </a:endParaRPr>
          </a:p>
          <a:p>
            <a:r>
              <a:rPr lang="en-US" sz="8000" dirty="0">
                <a:latin typeface="Times New Roman" pitchFamily="18" charset="0"/>
                <a:cs typeface="Times New Roman" pitchFamily="18" charset="0"/>
              </a:rPr>
              <a:t>Statistical modeling the effects of climatic factors on diarrhea incidence using  Poisson-gamma model in SPSS program </a:t>
            </a:r>
          </a:p>
          <a:p>
            <a:pPr>
              <a:buNone/>
            </a:pPr>
            <a:endParaRPr lang="en-US" sz="8000" dirty="0">
              <a:latin typeface="Times New Roman" pitchFamily="18" charset="0"/>
              <a:cs typeface="Times New Roman" pitchFamily="18" charset="0"/>
            </a:endParaRPr>
          </a:p>
          <a:p>
            <a:r>
              <a:rPr lang="en-US" sz="8000" dirty="0" err="1">
                <a:latin typeface="Times New Roman" pitchFamily="18" charset="0"/>
                <a:cs typeface="Times New Roman" pitchFamily="18" charset="0"/>
              </a:rPr>
              <a:t>Spatio</a:t>
            </a:r>
            <a:r>
              <a:rPr lang="en-US" sz="8000" dirty="0">
                <a:latin typeface="Times New Roman" pitchFamily="18" charset="0"/>
                <a:cs typeface="Times New Roman" pitchFamily="18" charset="0"/>
              </a:rPr>
              <a:t>-temporal map of diarrheal incidence and WASH using GIS</a:t>
            </a:r>
          </a:p>
          <a:p>
            <a:pPr>
              <a:buNone/>
            </a:pPr>
            <a:endParaRPr lang="en-US" sz="8000" dirty="0">
              <a:latin typeface="Times New Roman" pitchFamily="18" charset="0"/>
              <a:cs typeface="Times New Roman" pitchFamily="18" charset="0"/>
            </a:endParaRPr>
          </a:p>
          <a:p>
            <a:r>
              <a:rPr lang="en-US" sz="8000" dirty="0">
                <a:latin typeface="Times New Roman" pitchFamily="18" charset="0"/>
                <a:cs typeface="Times New Roman" pitchFamily="18" charset="0"/>
              </a:rPr>
              <a:t>Ethical approval from Ethical Review Board (ERB) of the Nepal Health Research Council (NHRC)</a:t>
            </a:r>
          </a:p>
          <a:p>
            <a:endParaRPr lang="en-US" sz="8000" dirty="0">
              <a:latin typeface="Times New Roman" pitchFamily="18" charset="0"/>
              <a:cs typeface="Times New Roman" pitchFamily="18" charset="0"/>
            </a:endParaRPr>
          </a:p>
          <a:p>
            <a:endParaRPr lang="en-US" dirty="0"/>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229600" cy="1143000"/>
          </a:xfrm>
        </p:spPr>
        <p:txBody>
          <a:bodyPr/>
          <a:lstStyle/>
          <a:p>
            <a:r>
              <a:rPr lang="en-US" b="1" dirty="0">
                <a:latin typeface="Times New Roman" pitchFamily="18" charset="0"/>
                <a:cs typeface="Times New Roman" pitchFamily="18" charset="0"/>
              </a:rPr>
              <a:t>Key findings</a:t>
            </a:r>
          </a:p>
        </p:txBody>
      </p:sp>
      <p:sp>
        <p:nvSpPr>
          <p:cNvPr id="3" name="Content Placeholder 2"/>
          <p:cNvSpPr>
            <a:spLocks noGrp="1"/>
          </p:cNvSpPr>
          <p:nvPr>
            <p:ph sz="quarter" idx="1"/>
          </p:nvPr>
        </p:nvSpPr>
        <p:spPr>
          <a:xfrm>
            <a:off x="1981200" y="1295401"/>
            <a:ext cx="8229600" cy="4525963"/>
          </a:xfrm>
        </p:spPr>
        <p:txBody>
          <a:bodyPr>
            <a:normAutofit fontScale="85000" lnSpcReduction="20000"/>
          </a:bodyPr>
          <a:lstStyle/>
          <a:p>
            <a:r>
              <a:rPr lang="en-US" sz="2600" b="1" dirty="0">
                <a:latin typeface="Times New Roman" pitchFamily="18" charset="0"/>
                <a:cs typeface="Times New Roman" pitchFamily="18" charset="0"/>
              </a:rPr>
              <a:t>Effects of trend on diarrhea</a:t>
            </a:r>
          </a:p>
          <a:p>
            <a:pPr>
              <a:buFont typeface="Wingdings" pitchFamily="2" charset="2"/>
              <a:buChar char="Ø"/>
            </a:pPr>
            <a:r>
              <a:rPr lang="en-US" sz="2600" dirty="0">
                <a:latin typeface="Times New Roman" pitchFamily="18" charset="0"/>
                <a:cs typeface="Times New Roman" pitchFamily="18" charset="0"/>
              </a:rPr>
              <a:t>Eco-development domain analysis disclosed 5.98% to 20.82% increase in diarrheal cases annually with minimum found in Far-western Hill and maximum in Far-western </a:t>
            </a:r>
            <a:r>
              <a:rPr lang="en-US" sz="2600" dirty="0" err="1">
                <a:latin typeface="Times New Roman" pitchFamily="18" charset="0"/>
                <a:cs typeface="Times New Roman" pitchFamily="18" charset="0"/>
              </a:rPr>
              <a:t>Terai</a:t>
            </a:r>
            <a:endParaRPr lang="en-US" sz="2600" dirty="0">
              <a:latin typeface="Times New Roman" pitchFamily="18" charset="0"/>
              <a:cs typeface="Times New Roman" pitchFamily="18" charset="0"/>
            </a:endParaRPr>
          </a:p>
          <a:p>
            <a:pPr>
              <a:buNone/>
            </a:pPr>
            <a:endParaRPr lang="en-US" sz="2600" dirty="0">
              <a:latin typeface="Times New Roman" pitchFamily="18" charset="0"/>
              <a:cs typeface="Times New Roman" pitchFamily="18" charset="0"/>
            </a:endParaRPr>
          </a:p>
          <a:p>
            <a:pPr>
              <a:buFont typeface="Wingdings" pitchFamily="2" charset="2"/>
              <a:buChar char="Ø"/>
            </a:pPr>
            <a:r>
              <a:rPr lang="en-US" sz="2600" dirty="0">
                <a:latin typeface="Times New Roman" pitchFamily="18" charset="0"/>
                <a:cs typeface="Times New Roman" pitchFamily="18" charset="0"/>
              </a:rPr>
              <a:t>Eco-belt-wise effects, highest in Mountain (16.39%) and least in </a:t>
            </a:r>
            <a:r>
              <a:rPr lang="en-US" sz="2600" dirty="0" err="1">
                <a:latin typeface="Times New Roman" pitchFamily="18" charset="0"/>
                <a:cs typeface="Times New Roman" pitchFamily="18" charset="0"/>
              </a:rPr>
              <a:t>Terai</a:t>
            </a:r>
            <a:r>
              <a:rPr lang="en-US" sz="2600" dirty="0">
                <a:latin typeface="Times New Roman" pitchFamily="18" charset="0"/>
                <a:cs typeface="Times New Roman" pitchFamily="18" charset="0"/>
              </a:rPr>
              <a:t> (12.54%)</a:t>
            </a:r>
          </a:p>
          <a:p>
            <a:pPr>
              <a:buFont typeface="Wingdings" pitchFamily="2" charset="2"/>
              <a:buChar char="Ø"/>
            </a:pPr>
            <a:endParaRPr lang="en-US" sz="2600" dirty="0">
              <a:latin typeface="Times New Roman" pitchFamily="18" charset="0"/>
              <a:cs typeface="Times New Roman" pitchFamily="18" charset="0"/>
            </a:endParaRPr>
          </a:p>
          <a:p>
            <a:pPr>
              <a:buFont typeface="Wingdings" pitchFamily="2" charset="2"/>
              <a:buChar char="Ø"/>
            </a:pPr>
            <a:r>
              <a:rPr lang="en-US" sz="2600" dirty="0">
                <a:latin typeface="Times New Roman" pitchFamily="18" charset="0"/>
                <a:cs typeface="Times New Roman" pitchFamily="18" charset="0"/>
              </a:rPr>
              <a:t>Overall effect in Nepal: 13.86% (95% CI: 13.22-14.5) annual increment</a:t>
            </a:r>
          </a:p>
          <a:p>
            <a:pPr>
              <a:buFont typeface="Wingdings" pitchFamily="2" charset="2"/>
              <a:buChar char="Ø"/>
            </a:pPr>
            <a:endParaRPr lang="en-US" sz="2600" dirty="0">
              <a:latin typeface="Times New Roman" pitchFamily="18" charset="0"/>
              <a:cs typeface="Times New Roman" pitchFamily="18" charset="0"/>
            </a:endParaRPr>
          </a:p>
          <a:p>
            <a:pPr>
              <a:buFont typeface="Wingdings" pitchFamily="2" charset="2"/>
              <a:buChar char="Ø"/>
            </a:pPr>
            <a:r>
              <a:rPr lang="en-US" sz="2600" dirty="0">
                <a:latin typeface="Times New Roman" pitchFamily="18" charset="0"/>
                <a:cs typeface="Times New Roman" pitchFamily="18" charset="0"/>
              </a:rPr>
              <a:t>Most vulnerable regions: Western </a:t>
            </a:r>
            <a:r>
              <a:rPr lang="en-US" sz="2600" dirty="0" err="1">
                <a:latin typeface="Times New Roman" pitchFamily="18" charset="0"/>
                <a:cs typeface="Times New Roman" pitchFamily="18" charset="0"/>
              </a:rPr>
              <a:t>Terai</a:t>
            </a:r>
            <a:r>
              <a:rPr lang="en-US" sz="2600" dirty="0">
                <a:latin typeface="Times New Roman" pitchFamily="18" charset="0"/>
                <a:cs typeface="Times New Roman" pitchFamily="18" charset="0"/>
              </a:rPr>
              <a:t>, Mid-western Mountain, Mid-western Hill and Far-western </a:t>
            </a:r>
            <a:r>
              <a:rPr lang="en-US" sz="2600" dirty="0" err="1">
                <a:latin typeface="Times New Roman" pitchFamily="18" charset="0"/>
                <a:cs typeface="Times New Roman" pitchFamily="18" charset="0"/>
              </a:rPr>
              <a:t>Terai</a:t>
            </a:r>
            <a:r>
              <a:rPr lang="en-US" sz="2600" dirty="0">
                <a:latin typeface="Times New Roman" pitchFamily="18" charset="0"/>
                <a:cs typeface="Times New Roman" pitchFamily="18" charset="0"/>
              </a:rPr>
              <a:t> (18.21%-20.82%) which excludes eastern and central regions</a:t>
            </a:r>
          </a:p>
          <a:p>
            <a:endParaRPr lang="en-US" dirty="0"/>
          </a:p>
          <a:p>
            <a:endParaRPr lang="en-US" dirty="0"/>
          </a:p>
        </p:txBody>
      </p:sp>
    </p:spTree>
    <p:extLst>
      <p:ext uri="{BB962C8B-B14F-4D97-AF65-F5344CB8AC3E}">
        <p14:creationId xmlns:p14="http://schemas.microsoft.com/office/powerpoint/2010/main" val="3691443252"/>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2133600" y="152400"/>
          <a:ext cx="76200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133600" y="5181601"/>
            <a:ext cx="7696200" cy="646331"/>
          </a:xfrm>
          <a:prstGeom prst="rect">
            <a:avLst/>
          </a:prstGeom>
        </p:spPr>
        <p:txBody>
          <a:bodyPr wrap="square">
            <a:spAutoFit/>
          </a:bodyPr>
          <a:lstStyle/>
          <a:p>
            <a:pPr algn="ctr"/>
            <a:r>
              <a:rPr lang="en-US" dirty="0">
                <a:latin typeface="Times New Roman" pitchFamily="18" charset="0"/>
                <a:cs typeface="Times New Roman" pitchFamily="18" charset="0"/>
              </a:rPr>
              <a:t>5.98% to 20.82% increase in diarrheal cases annually with minimum increase in Far-western Hill and maximum in Far-western </a:t>
            </a:r>
            <a:r>
              <a:rPr lang="en-US" dirty="0" err="1">
                <a:latin typeface="Times New Roman" pitchFamily="18" charset="0"/>
                <a:cs typeface="Times New Roman" pitchFamily="18" charset="0"/>
              </a:rPr>
              <a:t>Terai</a:t>
            </a:r>
            <a:endParaRPr lang="en-US" dirty="0"/>
          </a:p>
        </p:txBody>
      </p:sp>
    </p:spTree>
    <p:extLst>
      <p:ext uri="{BB962C8B-B14F-4D97-AF65-F5344CB8AC3E}">
        <p14:creationId xmlns:p14="http://schemas.microsoft.com/office/powerpoint/2010/main" val="1565920278"/>
      </p:ext>
    </p:extLst>
  </p:cSld>
  <p:clrMapOvr>
    <a:masterClrMapping/>
  </p:clrMapOvr>
  <p:transition>
    <p:wipe dir="r"/>
  </p:transition>
</p:sld>
</file>

<file path=ppt/theme/theme1.xml><?xml version="1.0" encoding="utf-8"?>
<a:theme xmlns:a="http://schemas.openxmlformats.org/drawingml/2006/main" name="1_Custom Design">
  <a:themeElements>
    <a:clrScheme name="No time to waste">
      <a:dk1>
        <a:sysClr val="windowText" lastClr="000000"/>
      </a:dk1>
      <a:lt1>
        <a:sysClr val="window" lastClr="FFFFFF"/>
      </a:lt1>
      <a:dk2>
        <a:srgbClr val="323232"/>
      </a:dk2>
      <a:lt2>
        <a:srgbClr val="E6E6E6"/>
      </a:lt2>
      <a:accent1>
        <a:srgbClr val="3AAA35"/>
      </a:accent1>
      <a:accent2>
        <a:srgbClr val="3870BF"/>
      </a:accent2>
      <a:accent3>
        <a:srgbClr val="E81C26"/>
      </a:accent3>
      <a:accent4>
        <a:srgbClr val="DCC217"/>
      </a:accent4>
      <a:accent5>
        <a:srgbClr val="907CB3"/>
      </a:accent5>
      <a:accent6>
        <a:srgbClr val="E87C8D"/>
      </a:accent6>
      <a:hlink>
        <a:srgbClr val="74CBC8"/>
      </a:hlink>
      <a:folHlink>
        <a:srgbClr val="907CB3"/>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lgn="l">
          <a:defRPr dirty="0" smtClean="0"/>
        </a:defPPr>
      </a:lstStyle>
    </a:txDef>
  </a:objectDefaults>
  <a:extraClrSchemeLst/>
  <a:extLst>
    <a:ext uri="{05A4C25C-085E-4340-85A3-A5531E510DB2}">
      <thm15:themeFamily xmlns:thm15="http://schemas.microsoft.com/office/thememl/2012/main" name="[Presentation#]_[Date]_[lastname]_No time to Waste_V3.potx" id="{3906ADF3-479E-47A0-AA8C-A92B538BFFA9}" vid="{DB2D005E-8516-401C-91AC-763D562EDF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[Presentation#]_[Date]_[lastname]_No time to Waste_V3</Template>
  <TotalTime>12</TotalTime>
  <Words>1072</Words>
  <Application>Microsoft Office PowerPoint</Application>
  <PresentationFormat>Widescreen</PresentationFormat>
  <Paragraphs>116</Paragraphs>
  <Slides>16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Cambria</vt:lpstr>
      <vt:lpstr>Mangal</vt:lpstr>
      <vt:lpstr>Times New Roman</vt:lpstr>
      <vt:lpstr>Wingdings</vt:lpstr>
      <vt:lpstr>1_Custom Design</vt:lpstr>
      <vt:lpstr>PowerPoint Presentation</vt:lpstr>
      <vt:lpstr>Outline of presentation </vt:lpstr>
      <vt:lpstr>Climate Sensitive Health Risks in Nepal</vt:lpstr>
      <vt:lpstr>Background and rationale of the study </vt:lpstr>
      <vt:lpstr>Diarrheal Disease Pathways</vt:lpstr>
      <vt:lpstr>Objective of the study </vt:lpstr>
      <vt:lpstr>Methodology</vt:lpstr>
      <vt:lpstr>Key findings</vt:lpstr>
      <vt:lpstr>PowerPoint Presentation</vt:lpstr>
      <vt:lpstr>Key findings</vt:lpstr>
      <vt:lpstr>PowerPoint Presentation</vt:lpstr>
      <vt:lpstr>Key findings</vt:lpstr>
      <vt:lpstr>PowerPoint Presentation</vt:lpstr>
      <vt:lpstr>Waterborne Disease</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Nepal, Suvash GIZ NP</dc:creator>
  <cp:lastModifiedBy>Nepal, Suvash GIZ NP</cp:lastModifiedBy>
  <cp:revision>10</cp:revision>
  <dcterms:created xsi:type="dcterms:W3CDTF">2019-12-09T06:03:23Z</dcterms:created>
  <dcterms:modified xsi:type="dcterms:W3CDTF">2019-12-09T11:10:12Z</dcterms:modified>
</cp:coreProperties>
</file>